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72" r:id="rId6"/>
    <p:sldId id="271" r:id="rId7"/>
    <p:sldId id="260" r:id="rId8"/>
    <p:sldId id="261" r:id="rId9"/>
    <p:sldId id="273" r:id="rId10"/>
    <p:sldId id="263" r:id="rId11"/>
    <p:sldId id="264" r:id="rId12"/>
    <p:sldId id="265" r:id="rId13"/>
    <p:sldId id="270" r:id="rId14"/>
    <p:sldId id="267" r:id="rId15"/>
    <p:sldId id="284" r:id="rId16"/>
    <p:sldId id="285" r:id="rId17"/>
    <p:sldId id="282" r:id="rId18"/>
    <p:sldId id="283" r:id="rId19"/>
    <p:sldId id="275"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0001"/>
    <a:srgbClr val="FF5A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68"/>
    <p:restoredTop sz="96341"/>
  </p:normalViewPr>
  <p:slideViewPr>
    <p:cSldViewPr snapToGrid="0" snapToObjects="1">
      <p:cViewPr>
        <p:scale>
          <a:sx n="115" d="100"/>
          <a:sy n="115" d="100"/>
        </p:scale>
        <p:origin x="144"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B7D0AA-A90B-AB42-B107-87684F010254}" type="datetimeFigureOut">
              <a:rPr lang="en-US" smtClean="0"/>
              <a:t>11/11/18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5945A7-1B41-4B4D-8BE5-0372B9550852}" type="slidenum">
              <a:rPr lang="en-US" smtClean="0"/>
              <a:t>‹#›</a:t>
            </a:fld>
            <a:endParaRPr lang="en-US"/>
          </a:p>
        </p:txBody>
      </p:sp>
    </p:spTree>
    <p:extLst>
      <p:ext uri="{BB962C8B-B14F-4D97-AF65-F5344CB8AC3E}">
        <p14:creationId xmlns:p14="http://schemas.microsoft.com/office/powerpoint/2010/main" val="494313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5945A7-1B41-4B4D-8BE5-0372B9550852}" type="slidenum">
              <a:rPr lang="en-US" smtClean="0"/>
              <a:t>1</a:t>
            </a:fld>
            <a:endParaRPr lang="en-US"/>
          </a:p>
        </p:txBody>
      </p:sp>
    </p:spTree>
    <p:extLst>
      <p:ext uri="{BB962C8B-B14F-4D97-AF65-F5344CB8AC3E}">
        <p14:creationId xmlns:p14="http://schemas.microsoft.com/office/powerpoint/2010/main" val="1452466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17</a:t>
            </a:fld>
            <a:endParaRPr lang="en-US"/>
          </a:p>
        </p:txBody>
      </p:sp>
    </p:spTree>
    <p:extLst>
      <p:ext uri="{BB962C8B-B14F-4D97-AF65-F5344CB8AC3E}">
        <p14:creationId xmlns:p14="http://schemas.microsoft.com/office/powerpoint/2010/main" val="32427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3</a:t>
            </a:fld>
            <a:endParaRPr lang="en-US"/>
          </a:p>
        </p:txBody>
      </p:sp>
    </p:spTree>
    <p:extLst>
      <p:ext uri="{BB962C8B-B14F-4D97-AF65-F5344CB8AC3E}">
        <p14:creationId xmlns:p14="http://schemas.microsoft.com/office/powerpoint/2010/main" val="152009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4</a:t>
            </a:fld>
            <a:endParaRPr lang="en-US"/>
          </a:p>
        </p:txBody>
      </p:sp>
    </p:spTree>
    <p:extLst>
      <p:ext uri="{BB962C8B-B14F-4D97-AF65-F5344CB8AC3E}">
        <p14:creationId xmlns:p14="http://schemas.microsoft.com/office/powerpoint/2010/main" val="1843112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GB" sz="1200" dirty="0" smtClean="0">
              <a:solidFill>
                <a:schemeClr val="accent4">
                  <a:lumMod val="20000"/>
                  <a:lumOff val="80000"/>
                </a:schemeClr>
              </a:solidFill>
              <a:latin typeface="Angsana New" charset="0"/>
              <a:ea typeface="Angsana New" charset="0"/>
              <a:cs typeface="Angsana New" charset="0"/>
            </a:endParaRPr>
          </a:p>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5</a:t>
            </a:fld>
            <a:endParaRPr lang="en-US"/>
          </a:p>
        </p:txBody>
      </p:sp>
    </p:spTree>
    <p:extLst>
      <p:ext uri="{BB962C8B-B14F-4D97-AF65-F5344CB8AC3E}">
        <p14:creationId xmlns:p14="http://schemas.microsoft.com/office/powerpoint/2010/main" val="1720897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Estrategias</a:t>
            </a:r>
            <a:r>
              <a:rPr lang="en-US" dirty="0" smtClean="0"/>
              <a:t> -&gt; </a:t>
            </a:r>
            <a:r>
              <a:rPr lang="en-US" dirty="0" err="1" smtClean="0"/>
              <a:t>comportamentos</a:t>
            </a:r>
            <a:r>
              <a:rPr lang="en-US" dirty="0" smtClean="0"/>
              <a:t> </a:t>
            </a:r>
            <a:r>
              <a:rPr lang="pt-PT" dirty="0" err="1" smtClean="0"/>
              <a:t>modulos</a:t>
            </a:r>
            <a:r>
              <a:rPr lang="pt-PT" dirty="0" smtClean="0"/>
              <a:t> que tem la (</a:t>
            </a:r>
            <a:r>
              <a:rPr lang="pt-PT" dirty="0" err="1" smtClean="0"/>
              <a:t>contract</a:t>
            </a:r>
            <a:r>
              <a:rPr lang="pt-PT" dirty="0" smtClean="0"/>
              <a:t> e </a:t>
            </a:r>
            <a:r>
              <a:rPr lang="pt-PT" dirty="0" err="1" smtClean="0"/>
              <a:t>iniator</a:t>
            </a:r>
            <a:r>
              <a:rPr lang="pt-PT"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7</a:t>
            </a:fld>
            <a:endParaRPr lang="en-US"/>
          </a:p>
        </p:txBody>
      </p:sp>
    </p:spTree>
    <p:extLst>
      <p:ext uri="{BB962C8B-B14F-4D97-AF65-F5344CB8AC3E}">
        <p14:creationId xmlns:p14="http://schemas.microsoft.com/office/powerpoint/2010/main" val="216621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00000"/>
              </a:lnSpc>
              <a:spcBef>
                <a:spcPts val="0"/>
              </a:spcBef>
              <a:buFont typeface="Arial"/>
              <a:buNone/>
            </a:pPr>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8</a:t>
            </a:fld>
            <a:endParaRPr lang="en-US"/>
          </a:p>
        </p:txBody>
      </p:sp>
    </p:spTree>
    <p:extLst>
      <p:ext uri="{BB962C8B-B14F-4D97-AF65-F5344CB8AC3E}">
        <p14:creationId xmlns:p14="http://schemas.microsoft.com/office/powerpoint/2010/main" val="290215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10</a:t>
            </a:fld>
            <a:endParaRPr lang="en-US"/>
          </a:p>
        </p:txBody>
      </p:sp>
    </p:spTree>
    <p:extLst>
      <p:ext uri="{BB962C8B-B14F-4D97-AF65-F5344CB8AC3E}">
        <p14:creationId xmlns:p14="http://schemas.microsoft.com/office/powerpoint/2010/main" val="361772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5945A7-1B41-4B4D-8BE5-0372B9550852}" type="slidenum">
              <a:rPr lang="en-US" smtClean="0"/>
              <a:t>13</a:t>
            </a:fld>
            <a:endParaRPr lang="en-US"/>
          </a:p>
        </p:txBody>
      </p:sp>
    </p:spTree>
    <p:extLst>
      <p:ext uri="{BB962C8B-B14F-4D97-AF65-F5344CB8AC3E}">
        <p14:creationId xmlns:p14="http://schemas.microsoft.com/office/powerpoint/2010/main" val="1009430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Escalavel</a:t>
            </a:r>
            <a:r>
              <a:rPr lang="en-US" dirty="0" smtClean="0"/>
              <a:t> </a:t>
            </a:r>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14</a:t>
            </a:fld>
            <a:endParaRPr lang="en-US"/>
          </a:p>
        </p:txBody>
      </p:sp>
    </p:spTree>
    <p:extLst>
      <p:ext uri="{BB962C8B-B14F-4D97-AF65-F5344CB8AC3E}">
        <p14:creationId xmlns:p14="http://schemas.microsoft.com/office/powerpoint/2010/main" val="1334846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7C05A79-B6D5-7646-9F35-1AF6CD996264}" type="datetimeFigureOut">
              <a:rPr lang="en-US" smtClean="0"/>
              <a:t>11/11/18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404544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C05A79-B6D5-7646-9F35-1AF6CD996264}" type="datetimeFigureOut">
              <a:rPr lang="en-US" smtClean="0"/>
              <a:t>11/11/18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70688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C05A79-B6D5-7646-9F35-1AF6CD996264}" type="datetimeFigureOut">
              <a:rPr lang="en-US" smtClean="0"/>
              <a:t>11/11/18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498120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C05A79-B6D5-7646-9F35-1AF6CD996264}" type="datetimeFigureOut">
              <a:rPr lang="en-US" smtClean="0"/>
              <a:t>11/11/18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563860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C05A79-B6D5-7646-9F35-1AF6CD996264}" type="datetimeFigureOut">
              <a:rPr lang="en-US" smtClean="0"/>
              <a:t>11/11/18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221194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7C05A79-B6D5-7646-9F35-1AF6CD996264}" type="datetimeFigureOut">
              <a:rPr lang="en-US" smtClean="0"/>
              <a:t>11/11/18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116696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7C05A79-B6D5-7646-9F35-1AF6CD996264}" type="datetimeFigureOut">
              <a:rPr lang="en-US" smtClean="0"/>
              <a:t>11/11/18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46240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7C05A79-B6D5-7646-9F35-1AF6CD996264}" type="datetimeFigureOut">
              <a:rPr lang="en-US" smtClean="0"/>
              <a:t>11/11/18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613149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C05A79-B6D5-7646-9F35-1AF6CD996264}" type="datetimeFigureOut">
              <a:rPr lang="en-US" smtClean="0"/>
              <a:t>11/11/18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573259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C05A79-B6D5-7646-9F35-1AF6CD996264}" type="datetimeFigureOut">
              <a:rPr lang="en-US" smtClean="0"/>
              <a:t>11/11/18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951922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C05A79-B6D5-7646-9F35-1AF6CD996264}" type="datetimeFigureOut">
              <a:rPr lang="en-US" smtClean="0"/>
              <a:t>11/11/18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0041735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C05A79-B6D5-7646-9F35-1AF6CD996264}" type="datetimeFigureOut">
              <a:rPr lang="en-US" smtClean="0"/>
              <a:t>11/11/18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EDA362-C53C-3E42-B684-A48D487BFC12}" type="slidenum">
              <a:rPr lang="en-US" smtClean="0"/>
              <a:t>‹#›</a:t>
            </a:fld>
            <a:endParaRPr lang="en-US"/>
          </a:p>
        </p:txBody>
      </p:sp>
    </p:spTree>
    <p:extLst>
      <p:ext uri="{BB962C8B-B14F-4D97-AF65-F5344CB8AC3E}">
        <p14:creationId xmlns:p14="http://schemas.microsoft.com/office/powerpoint/2010/main" val="1696212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07266" y="961499"/>
            <a:ext cx="9144000" cy="2387600"/>
          </a:xfrm>
        </p:spPr>
        <p:txBody>
          <a:bodyPr>
            <a:normAutofit/>
          </a:bodyPr>
          <a:lstStyle/>
          <a:p>
            <a:pPr algn="l"/>
            <a:r>
              <a:rPr lang="en-GB" sz="8000" b="1" dirty="0">
                <a:solidFill>
                  <a:schemeClr val="bg1"/>
                </a:solidFill>
                <a:latin typeface="Angsana New" charset="0"/>
                <a:ea typeface="Angsana New" charset="0"/>
                <a:cs typeface="Angsana New" charset="0"/>
              </a:rPr>
              <a:t>Parking </a:t>
            </a:r>
            <a:r>
              <a:rPr lang="en-GB" sz="8000" b="1" dirty="0" smtClean="0">
                <a:solidFill>
                  <a:schemeClr val="bg1"/>
                </a:solidFill>
                <a:latin typeface="Angsana New" charset="0"/>
                <a:ea typeface="Angsana New" charset="0"/>
                <a:cs typeface="Angsana New" charset="0"/>
              </a:rPr>
              <a:t>Spots </a:t>
            </a:r>
            <a:r>
              <a:rPr lang="en-GB" sz="8000" b="1" dirty="0">
                <a:solidFill>
                  <a:schemeClr val="bg1"/>
                </a:solidFill>
                <a:latin typeface="Angsana New" charset="0"/>
                <a:ea typeface="Angsana New" charset="0"/>
                <a:cs typeface="Angsana New" charset="0"/>
              </a:rPr>
              <a:t>A</a:t>
            </a:r>
            <a:r>
              <a:rPr lang="en-GB" sz="8000" b="1" dirty="0" smtClean="0">
                <a:solidFill>
                  <a:schemeClr val="bg1"/>
                </a:solidFill>
                <a:latin typeface="Angsana New" charset="0"/>
                <a:ea typeface="Angsana New" charset="0"/>
                <a:cs typeface="Angsana New" charset="0"/>
              </a:rPr>
              <a:t>llocation</a:t>
            </a:r>
            <a:endParaRPr lang="en-US" sz="8000" b="1" dirty="0">
              <a:solidFill>
                <a:schemeClr val="bg1"/>
              </a:solidFill>
              <a:latin typeface="Angsana New" charset="0"/>
              <a:ea typeface="Angsana New" charset="0"/>
              <a:cs typeface="Angsana New" charset="0"/>
            </a:endParaRPr>
          </a:p>
        </p:txBody>
      </p:sp>
      <p:sp>
        <p:nvSpPr>
          <p:cNvPr id="3" name="Subtitle 2"/>
          <p:cNvSpPr>
            <a:spLocks noGrp="1"/>
          </p:cNvSpPr>
          <p:nvPr>
            <p:ph type="subTitle" idx="1"/>
          </p:nvPr>
        </p:nvSpPr>
        <p:spPr>
          <a:xfrm>
            <a:off x="1607127" y="3463493"/>
            <a:ext cx="9144000" cy="1655762"/>
          </a:xfrm>
        </p:spPr>
        <p:txBody>
          <a:bodyPr>
            <a:normAutofit/>
          </a:bodyPr>
          <a:lstStyle/>
          <a:p>
            <a:r>
              <a:rPr lang="en-US" sz="3600" dirty="0" smtClean="0">
                <a:solidFill>
                  <a:schemeClr val="accent4"/>
                </a:solidFill>
                <a:latin typeface="Angsana New" charset="0"/>
                <a:ea typeface="Angsana New" charset="0"/>
                <a:cs typeface="Angsana New" charset="0"/>
              </a:rPr>
              <a:t>Presentation and Detailed Report</a:t>
            </a:r>
            <a:endParaRPr lang="en-US" sz="3600" dirty="0">
              <a:solidFill>
                <a:schemeClr val="accent4"/>
              </a:solidFill>
              <a:latin typeface="Angsana New" charset="0"/>
              <a:ea typeface="Angsana New" charset="0"/>
              <a:cs typeface="Angsana New" charset="0"/>
            </a:endParaRPr>
          </a:p>
        </p:txBody>
      </p:sp>
      <p:sp>
        <p:nvSpPr>
          <p:cNvPr id="4" name="TextBox 3"/>
          <p:cNvSpPr txBox="1"/>
          <p:nvPr/>
        </p:nvSpPr>
        <p:spPr>
          <a:xfrm>
            <a:off x="6677893" y="5844174"/>
            <a:ext cx="5190838" cy="830997"/>
          </a:xfrm>
          <a:prstGeom prst="rect">
            <a:avLst/>
          </a:prstGeom>
          <a:noFill/>
        </p:spPr>
        <p:txBody>
          <a:bodyPr wrap="square" rtlCol="0">
            <a:spAutoFit/>
          </a:bodyPr>
          <a:lstStyle/>
          <a:p>
            <a:pPr algn="r"/>
            <a:r>
              <a:rPr lang="en-US" sz="2400" dirty="0" smtClean="0">
                <a:solidFill>
                  <a:schemeClr val="bg1">
                    <a:lumMod val="75000"/>
                  </a:schemeClr>
                </a:solidFill>
                <a:latin typeface="Angsana New" charset="0"/>
                <a:ea typeface="Angsana New" charset="0"/>
                <a:cs typeface="Angsana New" charset="0"/>
              </a:rPr>
              <a:t>Francisco Teixeira Lopes   </a:t>
            </a:r>
            <a:r>
              <a:rPr lang="en-US" sz="2400" dirty="0" smtClean="0">
                <a:solidFill>
                  <a:schemeClr val="accent4">
                    <a:lumMod val="20000"/>
                    <a:lumOff val="80000"/>
                  </a:schemeClr>
                </a:solidFill>
                <a:latin typeface="Angsana New" charset="0"/>
                <a:ea typeface="Angsana New" charset="0"/>
                <a:cs typeface="Angsana New" charset="0"/>
              </a:rPr>
              <a:t>up201106912</a:t>
            </a:r>
          </a:p>
          <a:p>
            <a:pPr algn="r"/>
            <a:r>
              <a:rPr lang="en-US" sz="2400" dirty="0" smtClean="0">
                <a:solidFill>
                  <a:schemeClr val="bg1">
                    <a:lumMod val="75000"/>
                  </a:schemeClr>
                </a:solidFill>
                <a:latin typeface="Angsana New" charset="0"/>
                <a:ea typeface="Angsana New" charset="0"/>
                <a:cs typeface="Angsana New" charset="0"/>
              </a:rPr>
              <a:t>Maria Eduarda Santos Cunha   </a:t>
            </a:r>
            <a:r>
              <a:rPr lang="en-US" sz="2400" dirty="0" smtClean="0">
                <a:solidFill>
                  <a:schemeClr val="accent4">
                    <a:lumMod val="20000"/>
                    <a:lumOff val="80000"/>
                  </a:schemeClr>
                </a:solidFill>
                <a:latin typeface="Angsana New" charset="0"/>
                <a:ea typeface="Angsana New" charset="0"/>
                <a:cs typeface="Angsana New" charset="0"/>
              </a:rPr>
              <a:t>up201506524</a:t>
            </a:r>
            <a:endParaRPr lang="en-US" sz="2400" dirty="0">
              <a:solidFill>
                <a:schemeClr val="accent4">
                  <a:lumMod val="20000"/>
                  <a:lumOff val="80000"/>
                </a:schemeClr>
              </a:solidFill>
              <a:latin typeface="Angsana New" charset="0"/>
              <a:ea typeface="Angsana New" charset="0"/>
              <a:cs typeface="Angsana New" charset="0"/>
            </a:endParaRPr>
          </a:p>
        </p:txBody>
      </p:sp>
      <p:pic>
        <p:nvPicPr>
          <p:cNvPr id="5" name="Picture 4"/>
          <p:cNvPicPr>
            <a:picLocks noChangeAspect="1"/>
          </p:cNvPicPr>
          <p:nvPr/>
        </p:nvPicPr>
        <p:blipFill>
          <a:blip r:embed="rId3"/>
          <a:stretch>
            <a:fillRect/>
          </a:stretch>
        </p:blipFill>
        <p:spPr>
          <a:xfrm>
            <a:off x="369849" y="389673"/>
            <a:ext cx="3477322" cy="1143653"/>
          </a:xfrm>
          <a:prstGeom prst="rect">
            <a:avLst/>
          </a:prstGeom>
        </p:spPr>
      </p:pic>
    </p:spTree>
    <p:extLst>
      <p:ext uri="{BB962C8B-B14F-4D97-AF65-F5344CB8AC3E}">
        <p14:creationId xmlns:p14="http://schemas.microsoft.com/office/powerpoint/2010/main" val="242319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3960814"/>
            <a:ext cx="10515599" cy="26725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Coordinates:			</a:t>
            </a:r>
            <a:endParaRPr lang="en-US" dirty="0" smtClean="0">
              <a:solidFill>
                <a:schemeClr val="bg1">
                  <a:lumMod val="95000"/>
                </a:schemeClr>
              </a:solidFill>
              <a:latin typeface="Angsana New" charset="0"/>
              <a:ea typeface="Angsana New" charset="0"/>
              <a:cs typeface="Angsana New" charset="0"/>
            </a:endParaRP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Number of regular spots:		</a:t>
            </a:r>
            <a:endParaRPr lang="en-US" dirty="0" smtClean="0">
              <a:solidFill>
                <a:schemeClr val="bg1">
                  <a:lumMod val="95000"/>
                </a:schemeClr>
              </a:solidFill>
              <a:latin typeface="Angsana New" charset="0"/>
              <a:ea typeface="Angsana New" charset="0"/>
              <a:cs typeface="Angsana New" charset="0"/>
            </a:endParaRP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Number of luxury spots: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Number of handicap spots: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Hourly cost: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Luxury spot additional cost:		</a:t>
            </a:r>
            <a:endParaRPr lang="en-US" dirty="0">
              <a:solidFill>
                <a:schemeClr val="accent4">
                  <a:lumMod val="20000"/>
                  <a:lumOff val="80000"/>
                </a:schemeClr>
              </a:solidFill>
              <a:latin typeface="Angsana New" charset="0"/>
              <a:ea typeface="Angsana New" charset="0"/>
              <a:cs typeface="Angsana New" charset="0"/>
            </a:endParaRPr>
          </a:p>
          <a:p>
            <a:pPr marL="0" indent="0">
              <a:lnSpc>
                <a:spcPct val="100000"/>
              </a:lnSpc>
              <a:spcBef>
                <a:spcPts val="0"/>
              </a:spcBef>
              <a:buFontTx/>
              <a:buNone/>
            </a:pPr>
            <a:endParaRPr lang="en-US" dirty="0">
              <a:solidFill>
                <a:schemeClr val="bg1">
                  <a:lumMod val="95000"/>
                </a:schemeClr>
              </a:solidFill>
              <a:latin typeface="Angsana New" charset="0"/>
              <a:ea typeface="Angsana New" charset="0"/>
              <a:cs typeface="Angsana New" charset="0"/>
            </a:endParaRPr>
          </a:p>
        </p:txBody>
      </p:sp>
      <p:sp>
        <p:nvSpPr>
          <p:cNvPr id="4" name="Content Placeholder 2"/>
          <p:cNvSpPr txBox="1">
            <a:spLocks/>
          </p:cNvSpPr>
          <p:nvPr/>
        </p:nvSpPr>
        <p:spPr>
          <a:xfrm>
            <a:off x="838200" y="928686"/>
            <a:ext cx="6281738" cy="2908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Coordinates: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Maximum hourly cost: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Maximum distance: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Hours needed: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Spot type: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Behavior:			</a:t>
            </a:r>
            <a:endParaRPr lang="en-US" dirty="0">
              <a:solidFill>
                <a:schemeClr val="accent4">
                  <a:lumMod val="20000"/>
                  <a:lumOff val="80000"/>
                </a:schemeClr>
              </a:solidFill>
              <a:latin typeface="Angsana New" charset="0"/>
              <a:ea typeface="Angsana New" charset="0"/>
              <a:cs typeface="Angsana New" charset="0"/>
            </a:endParaRPr>
          </a:p>
          <a:p>
            <a:pPr marL="0" indent="0">
              <a:lnSpc>
                <a:spcPct val="100000"/>
              </a:lnSpc>
              <a:spcBef>
                <a:spcPts val="0"/>
              </a:spcBef>
              <a:buFontTx/>
              <a:buNone/>
            </a:pPr>
            <a:endParaRPr lang="en-US" dirty="0">
              <a:solidFill>
                <a:schemeClr val="bg1">
                  <a:lumMod val="95000"/>
                </a:schemeClr>
              </a:solidFill>
              <a:latin typeface="Angsana New" charset="0"/>
              <a:ea typeface="Angsana New" charset="0"/>
              <a:cs typeface="Angsana New" charset="0"/>
            </a:endParaRPr>
          </a:p>
        </p:txBody>
      </p:sp>
      <p:sp>
        <p:nvSpPr>
          <p:cNvPr id="2" name="Title 1"/>
          <p:cNvSpPr>
            <a:spLocks noGrp="1"/>
          </p:cNvSpPr>
          <p:nvPr>
            <p:ph type="title"/>
          </p:nvPr>
        </p:nvSpPr>
        <p:spPr/>
        <p:txBody>
          <a:bodyPr>
            <a:normAutofit/>
          </a:bodyPr>
          <a:lstStyle/>
          <a:p>
            <a:pPr algn="r"/>
            <a:r>
              <a:rPr lang="en-US" b="1" dirty="0" smtClean="0">
                <a:solidFill>
                  <a:schemeClr val="accent4"/>
                </a:solidFill>
                <a:latin typeface="Angsana New" charset="0"/>
                <a:ea typeface="Angsana New" charset="0"/>
                <a:cs typeface="Angsana New" charset="0"/>
              </a:rPr>
              <a:t>Performed Experiments</a:t>
            </a:r>
            <a:endParaRPr lang="en-US" dirty="0"/>
          </a:p>
        </p:txBody>
      </p:sp>
      <p:sp>
        <p:nvSpPr>
          <p:cNvPr id="3" name="Content Placeholder 2"/>
          <p:cNvSpPr>
            <a:spLocks noGrp="1"/>
          </p:cNvSpPr>
          <p:nvPr>
            <p:ph idx="1"/>
          </p:nvPr>
        </p:nvSpPr>
        <p:spPr>
          <a:xfrm>
            <a:off x="3081336" y="916778"/>
            <a:ext cx="1762127" cy="2736850"/>
          </a:xfr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latin typeface="Angsana New" charset="0"/>
                <a:ea typeface="Angsana New" charset="0"/>
                <a:cs typeface="Angsana New" charset="0"/>
              </a:rPr>
              <a:t>(5,5)</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latin typeface="Angsana New" charset="0"/>
                <a:ea typeface="Angsana New" charset="0"/>
                <a:cs typeface="Angsana New" charset="0"/>
              </a:rPr>
              <a:t>2</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latin typeface="Angsana New" charset="0"/>
                <a:ea typeface="Angsana New" charset="0"/>
                <a:cs typeface="Angsana New" charset="0"/>
              </a:rPr>
              <a:t>12</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latin typeface="Angsana New" charset="0"/>
                <a:ea typeface="Angsana New" charset="0"/>
                <a:cs typeface="Angsana New" charset="0"/>
              </a:rPr>
              <a:t>2</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latin typeface="Angsana New" charset="0"/>
                <a:ea typeface="Angsana New" charset="0"/>
                <a:cs typeface="Angsana New" charset="0"/>
              </a:rPr>
              <a:t>regular/luxury</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latin typeface="Angsana New" charset="0"/>
                <a:ea typeface="Angsana New" charset="0"/>
                <a:cs typeface="Angsana New" charset="0"/>
              </a:rPr>
              <a:t>strict</a:t>
            </a:r>
            <a:endParaRPr lang="en-US" dirty="0">
              <a:solidFill>
                <a:schemeClr val="bg1">
                  <a:lumMod val="95000"/>
                </a:schemeClr>
              </a:solidFill>
              <a:latin typeface="Angsana New" charset="0"/>
              <a:ea typeface="Angsana New" charset="0"/>
              <a:cs typeface="Angsana New" charset="0"/>
            </a:endParaRPr>
          </a:p>
        </p:txBody>
      </p:sp>
      <p:sp>
        <p:nvSpPr>
          <p:cNvPr id="5" name="Content Placeholder 2"/>
          <p:cNvSpPr txBox="1">
            <a:spLocks/>
          </p:cNvSpPr>
          <p:nvPr/>
        </p:nvSpPr>
        <p:spPr>
          <a:xfrm>
            <a:off x="4681535" y="930515"/>
            <a:ext cx="1414464"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(2,7)</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a:t>
            </a:r>
            <a:endParaRPr lang="en-US" dirty="0" smtClean="0">
              <a:solidFill>
                <a:schemeClr val="bg1">
                  <a:lumMod val="95000"/>
                </a:schemeClr>
              </a:solidFill>
              <a:latin typeface="Angsana New" charset="0"/>
              <a:ea typeface="Angsana New" charset="0"/>
              <a:cs typeface="Angsana New" charset="0"/>
            </a:endParaRP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10</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3</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handicap</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flexible</a:t>
            </a:r>
            <a:endParaRPr lang="en-US" dirty="0">
              <a:solidFill>
                <a:schemeClr val="bg1">
                  <a:lumMod val="95000"/>
                </a:schemeClr>
              </a:solidFill>
              <a:latin typeface="Angsana New" charset="0"/>
              <a:ea typeface="Angsana New" charset="0"/>
              <a:cs typeface="Angsana New" charset="0"/>
            </a:endParaRPr>
          </a:p>
        </p:txBody>
      </p:sp>
      <p:sp>
        <p:nvSpPr>
          <p:cNvPr id="7" name="Content Placeholder 2"/>
          <p:cNvSpPr txBox="1">
            <a:spLocks/>
          </p:cNvSpPr>
          <p:nvPr/>
        </p:nvSpPr>
        <p:spPr>
          <a:xfrm>
            <a:off x="3362324" y="3960814"/>
            <a:ext cx="1233490"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(10,5)</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30</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4</a:t>
            </a:r>
            <a:endParaRPr lang="en-US" dirty="0" smtClean="0">
              <a:solidFill>
                <a:schemeClr val="bg1">
                  <a:lumMod val="95000"/>
                </a:schemeClr>
              </a:solidFill>
              <a:latin typeface="Angsana New" charset="0"/>
              <a:ea typeface="Angsana New" charset="0"/>
              <a:cs typeface="Angsana New" charset="0"/>
            </a:endParaRP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120</a:t>
            </a:r>
          </a:p>
        </p:txBody>
      </p:sp>
      <p:sp>
        <p:nvSpPr>
          <p:cNvPr id="8" name="Content Placeholder 2"/>
          <p:cNvSpPr txBox="1">
            <a:spLocks/>
          </p:cNvSpPr>
          <p:nvPr/>
        </p:nvSpPr>
        <p:spPr>
          <a:xfrm>
            <a:off x="4772022" y="3960814"/>
            <a:ext cx="1233490"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(100,100)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2</a:t>
            </a:r>
            <a:r>
              <a:rPr lang="en-US" dirty="0" smtClean="0">
                <a:solidFill>
                  <a:schemeClr val="bg1">
                    <a:lumMod val="95000"/>
                  </a:schemeClr>
                </a:solidFill>
                <a:latin typeface="Angsana New" charset="0"/>
                <a:ea typeface="Angsana New" charset="0"/>
                <a:cs typeface="Angsana New" charset="0"/>
              </a:rPr>
              <a:t>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a:t>
            </a:r>
            <a:endParaRPr lang="en-US" dirty="0" smtClean="0">
              <a:solidFill>
                <a:schemeClr val="bg1">
                  <a:lumMod val="95000"/>
                </a:schemeClr>
              </a:solidFill>
              <a:latin typeface="Angsana New" charset="0"/>
              <a:ea typeface="Angsana New" charset="0"/>
              <a:cs typeface="Angsana New" charset="0"/>
            </a:endParaRP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0</a:t>
            </a:r>
            <a:endParaRPr lang="en-US" dirty="0" smtClean="0">
              <a:solidFill>
                <a:schemeClr val="bg1">
                  <a:lumMod val="95000"/>
                </a:schemeClr>
              </a:solidFill>
              <a:latin typeface="Angsana New" charset="0"/>
              <a:ea typeface="Angsana New" charset="0"/>
              <a:cs typeface="Angsana New" charset="0"/>
            </a:endParaRP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1</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110</a:t>
            </a:r>
          </a:p>
        </p:txBody>
      </p:sp>
      <p:sp>
        <p:nvSpPr>
          <p:cNvPr id="9" name="TextBox 8"/>
          <p:cNvSpPr txBox="1"/>
          <p:nvPr/>
        </p:nvSpPr>
        <p:spPr>
          <a:xfrm>
            <a:off x="838200" y="641212"/>
            <a:ext cx="4714873" cy="523220"/>
          </a:xfrm>
          <a:prstGeom prst="rect">
            <a:avLst/>
          </a:prstGeom>
          <a:noFill/>
        </p:spPr>
        <p:txBody>
          <a:bodyPr wrap="square" rtlCol="0">
            <a:spAutoFit/>
          </a:bodyPr>
          <a:lstStyle/>
          <a:p>
            <a:pPr algn="ctr"/>
            <a:r>
              <a:rPr lang="en-US" sz="2800" b="1" dirty="0" smtClean="0">
                <a:solidFill>
                  <a:schemeClr val="accent4"/>
                </a:solidFill>
                <a:latin typeface="Angsana New" charset="0"/>
                <a:ea typeface="Angsana New" charset="0"/>
                <a:cs typeface="Angsana New" charset="0"/>
              </a:rPr>
              <a:t>Cars</a:t>
            </a:r>
            <a:endParaRPr lang="en-US" sz="2800" b="1" dirty="0">
              <a:solidFill>
                <a:schemeClr val="accent4"/>
              </a:solidFill>
              <a:latin typeface="Angsana New" charset="0"/>
              <a:ea typeface="Angsana New" charset="0"/>
              <a:cs typeface="Angsana New" charset="0"/>
            </a:endParaRPr>
          </a:p>
        </p:txBody>
      </p:sp>
      <p:sp>
        <p:nvSpPr>
          <p:cNvPr id="10" name="TextBox 9"/>
          <p:cNvSpPr txBox="1"/>
          <p:nvPr/>
        </p:nvSpPr>
        <p:spPr>
          <a:xfrm>
            <a:off x="838200" y="3637290"/>
            <a:ext cx="4714873" cy="523220"/>
          </a:xfrm>
          <a:prstGeom prst="rect">
            <a:avLst/>
          </a:prstGeom>
          <a:noFill/>
        </p:spPr>
        <p:txBody>
          <a:bodyPr wrap="square" rtlCol="0">
            <a:spAutoFit/>
          </a:bodyPr>
          <a:lstStyle/>
          <a:p>
            <a:pPr algn="ctr"/>
            <a:r>
              <a:rPr lang="en-US" sz="2800" b="1" dirty="0" smtClean="0">
                <a:solidFill>
                  <a:schemeClr val="accent4"/>
                </a:solidFill>
                <a:latin typeface="Angsana New" charset="0"/>
                <a:ea typeface="Angsana New" charset="0"/>
                <a:cs typeface="Angsana New" charset="0"/>
              </a:rPr>
              <a:t>Parking Lots</a:t>
            </a:r>
            <a:endParaRPr lang="en-US" sz="2800" b="1" dirty="0">
              <a:solidFill>
                <a:schemeClr val="accent4"/>
              </a:solidFill>
              <a:latin typeface="Angsana New" charset="0"/>
              <a:ea typeface="Angsana New" charset="0"/>
              <a:cs typeface="Angsana New" charset="0"/>
            </a:endParaRP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6450" t="665"/>
          <a:stretch/>
        </p:blipFill>
        <p:spPr>
          <a:xfrm>
            <a:off x="7077874" y="2298940"/>
            <a:ext cx="4670425" cy="201845"/>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24952" t="-8040"/>
          <a:stretch/>
        </p:blipFill>
        <p:spPr>
          <a:xfrm>
            <a:off x="6734974" y="2529080"/>
            <a:ext cx="5013325" cy="219537"/>
          </a:xfrm>
          <a:prstGeom prst="rect">
            <a:avLst/>
          </a:prstGeom>
        </p:spPr>
      </p:pic>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r="82550" b="-7078"/>
          <a:stretch/>
        </p:blipFill>
        <p:spPr>
          <a:xfrm>
            <a:off x="6734974" y="1986850"/>
            <a:ext cx="1108075" cy="217584"/>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33323" t="-20"/>
          <a:stretch/>
        </p:blipFill>
        <p:spPr>
          <a:xfrm>
            <a:off x="8454242" y="3312178"/>
            <a:ext cx="3294057" cy="228645"/>
          </a:xfrm>
          <a:prstGeom prst="rect">
            <a:avLst/>
          </a:prstGeom>
        </p:spPr>
      </p:pic>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r="75064"/>
          <a:stretch/>
        </p:blipFill>
        <p:spPr>
          <a:xfrm>
            <a:off x="6725440" y="2963411"/>
            <a:ext cx="1231906" cy="228600"/>
          </a:xfrm>
          <a:prstGeom prst="rect">
            <a:avLst/>
          </a:prstGeom>
        </p:spPr>
      </p:pic>
    </p:spTree>
    <p:extLst>
      <p:ext uri="{BB962C8B-B14F-4D97-AF65-F5344CB8AC3E}">
        <p14:creationId xmlns:p14="http://schemas.microsoft.com/office/powerpoint/2010/main" val="14314695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smtClean="0">
                <a:solidFill>
                  <a:schemeClr val="accent4"/>
                </a:solidFill>
                <a:latin typeface="Angsana New" charset="0"/>
                <a:ea typeface="Angsana New" charset="0"/>
                <a:cs typeface="Angsana New" charset="0"/>
              </a:rPr>
              <a:t>Results Analysis</a:t>
            </a:r>
            <a:endParaRPr lang="en-US" dirty="0"/>
          </a:p>
        </p:txBody>
      </p:sp>
      <p:sp>
        <p:nvSpPr>
          <p:cNvPr id="10" name="TextBox 9"/>
          <p:cNvSpPr txBox="1"/>
          <p:nvPr/>
        </p:nvSpPr>
        <p:spPr>
          <a:xfrm>
            <a:off x="660796" y="1358017"/>
            <a:ext cx="10870408" cy="5693866"/>
          </a:xfrm>
          <a:prstGeom prst="rect">
            <a:avLst/>
          </a:prstGeom>
          <a:noFill/>
        </p:spPr>
        <p:txBody>
          <a:bodyPr wrap="square" rtlCol="0">
            <a:spAutoFit/>
          </a:bodyPr>
          <a:lstStyle/>
          <a:p>
            <a:pPr algn="just"/>
            <a:r>
              <a:rPr lang="en-US" sz="2800" dirty="0" smtClean="0">
                <a:solidFill>
                  <a:schemeClr val="bg1">
                    <a:lumMod val="95000"/>
                  </a:schemeClr>
                </a:solidFill>
                <a:latin typeface="Angsana New" charset="0"/>
                <a:ea typeface="Angsana New" charset="0"/>
                <a:cs typeface="Angsana New" charset="0"/>
              </a:rPr>
              <a:t>As expected, the first car, StrictCar0, rejects both parking lots’ proposals, since the first parking lot, ParkingLot0, charges more than the car accepts to pay and the second, ParkingLot1, is much further than the car intended.</a:t>
            </a:r>
          </a:p>
          <a:p>
            <a:pPr algn="just"/>
            <a:r>
              <a:rPr lang="en-US" sz="2800" dirty="0" smtClean="0">
                <a:solidFill>
                  <a:schemeClr val="bg1">
                    <a:lumMod val="95000"/>
                  </a:schemeClr>
                </a:solidFill>
                <a:latin typeface="Angsana New" charset="0"/>
                <a:ea typeface="Angsana New" charset="0"/>
                <a:cs typeface="Angsana New" charset="0"/>
              </a:rPr>
              <a:t>The second car, FlexibleCar1, accepts the only proposal he receives, which is from the first parking lot, ParkingLot0. The first parking lot offered a slightly higher price per hour than the car wished for but due to its flexible behavior, that price falls within an acceptable range.</a:t>
            </a:r>
          </a:p>
          <a:p>
            <a:pPr algn="just"/>
            <a:r>
              <a:rPr lang="en-US" sz="2800" dirty="0" smtClean="0">
                <a:solidFill>
                  <a:schemeClr val="bg1">
                    <a:lumMod val="95000"/>
                  </a:schemeClr>
                </a:solidFill>
                <a:latin typeface="Angsana New" charset="0"/>
                <a:ea typeface="Angsana New" charset="0"/>
                <a:cs typeface="Angsana New" charset="0"/>
              </a:rPr>
              <a:t>On the other hand, the second parking lot, ParkingLot1, simply refused to propose since it did not have the requested spot type to start with.</a:t>
            </a:r>
          </a:p>
          <a:p>
            <a:pPr algn="just"/>
            <a:r>
              <a:rPr lang="en-US" sz="2800" dirty="0">
                <a:solidFill>
                  <a:srgbClr val="C00000"/>
                </a:solidFill>
                <a:latin typeface="Angsana New" charset="0"/>
                <a:ea typeface="Angsana New" charset="0"/>
                <a:cs typeface="Angsana New" charset="0"/>
              </a:rPr>
              <a:t>Testing Goals:</a:t>
            </a:r>
          </a:p>
          <a:p>
            <a:pPr algn="just">
              <a:buFont typeface="Courier New" charset="0"/>
              <a:buChar char="o"/>
            </a:pPr>
            <a:r>
              <a:rPr lang="en-US" sz="2800" dirty="0">
                <a:solidFill>
                  <a:schemeClr val="bg1">
                    <a:lumMod val="95000"/>
                  </a:schemeClr>
                </a:solidFill>
                <a:latin typeface="Angsana New" charset="0"/>
                <a:ea typeface="Angsana New" charset="0"/>
                <a:cs typeface="Angsana New" charset="0"/>
              </a:rPr>
              <a:t>Parking Lot proposes if requested spot type is available and refuses if </a:t>
            </a:r>
            <a:r>
              <a:rPr lang="en-US" sz="2800" dirty="0" smtClean="0">
                <a:solidFill>
                  <a:schemeClr val="bg1">
                    <a:lumMod val="95000"/>
                  </a:schemeClr>
                </a:solidFill>
                <a:latin typeface="Angsana New" charset="0"/>
                <a:ea typeface="Angsana New" charset="0"/>
                <a:cs typeface="Angsana New" charset="0"/>
              </a:rPr>
              <a:t>not</a:t>
            </a:r>
            <a:endParaRPr lang="en-US" sz="2800" dirty="0">
              <a:solidFill>
                <a:schemeClr val="bg1">
                  <a:lumMod val="95000"/>
                </a:schemeClr>
              </a:solidFill>
              <a:latin typeface="Angsana New" charset="0"/>
              <a:ea typeface="Angsana New" charset="0"/>
              <a:cs typeface="Angsana New" charset="0"/>
            </a:endParaRPr>
          </a:p>
          <a:p>
            <a:pPr algn="just">
              <a:buFont typeface="Courier New" charset="0"/>
              <a:buChar char="o"/>
            </a:pPr>
            <a:r>
              <a:rPr lang="en-US" sz="2800" dirty="0">
                <a:solidFill>
                  <a:schemeClr val="bg1">
                    <a:lumMod val="95000"/>
                  </a:schemeClr>
                </a:solidFill>
                <a:latin typeface="Angsana New" charset="0"/>
                <a:ea typeface="Angsana New" charset="0"/>
                <a:cs typeface="Angsana New" charset="0"/>
              </a:rPr>
              <a:t>Car with strict behavior only accepts proposals with parameters below asked for (best cost and best distance</a:t>
            </a:r>
            <a:r>
              <a:rPr lang="en-US" sz="2800" dirty="0" smtClean="0">
                <a:solidFill>
                  <a:schemeClr val="bg1">
                    <a:lumMod val="95000"/>
                  </a:schemeClr>
                </a:solidFill>
                <a:latin typeface="Angsana New" charset="0"/>
                <a:ea typeface="Angsana New" charset="0"/>
                <a:cs typeface="Angsana New" charset="0"/>
              </a:rPr>
              <a:t>)</a:t>
            </a:r>
            <a:endParaRPr lang="en-US" sz="2800" dirty="0">
              <a:solidFill>
                <a:schemeClr val="bg1">
                  <a:lumMod val="95000"/>
                </a:schemeClr>
              </a:solidFill>
              <a:latin typeface="Angsana New" charset="0"/>
              <a:ea typeface="Angsana New" charset="0"/>
              <a:cs typeface="Angsana New" charset="0"/>
            </a:endParaRPr>
          </a:p>
          <a:p>
            <a:pPr algn="just">
              <a:buFont typeface="Courier New" charset="0"/>
              <a:buChar char="o"/>
            </a:pPr>
            <a:r>
              <a:rPr lang="en-US" sz="2800" dirty="0">
                <a:solidFill>
                  <a:schemeClr val="bg1">
                    <a:lumMod val="95000"/>
                  </a:schemeClr>
                </a:solidFill>
                <a:latin typeface="Angsana New" charset="0"/>
                <a:ea typeface="Angsana New" charset="0"/>
                <a:cs typeface="Angsana New" charset="0"/>
              </a:rPr>
              <a:t>Car with flexible behavior accepts proposals with parameters slightly higher than asked for (cost and distance</a:t>
            </a:r>
            <a:r>
              <a:rPr lang="en-US" sz="2800" dirty="0" smtClean="0">
                <a:solidFill>
                  <a:schemeClr val="bg1">
                    <a:lumMod val="95000"/>
                  </a:schemeClr>
                </a:solidFill>
                <a:latin typeface="Angsana New" charset="0"/>
                <a:ea typeface="Angsana New" charset="0"/>
                <a:cs typeface="Angsana New" charset="0"/>
              </a:rPr>
              <a:t>)</a:t>
            </a:r>
          </a:p>
          <a:p>
            <a:pPr algn="r"/>
            <a:r>
              <a:rPr lang="en-US" dirty="0" smtClean="0">
                <a:solidFill>
                  <a:schemeClr val="accent4">
                    <a:lumMod val="20000"/>
                    <a:lumOff val="80000"/>
                  </a:schemeClr>
                </a:solidFill>
                <a:latin typeface="Angsana New" charset="0"/>
                <a:ea typeface="Angsana New" charset="0"/>
                <a:cs typeface="Angsana New" charset="0"/>
              </a:rPr>
              <a:t>Further testing goals are presented in section Execution Examples.</a:t>
            </a:r>
            <a:endParaRPr lang="en-US" dirty="0">
              <a:solidFill>
                <a:schemeClr val="accent4">
                  <a:lumMod val="20000"/>
                  <a:lumOff val="80000"/>
                </a:schemeClr>
              </a:solidFill>
              <a:latin typeface="Angsana New" charset="0"/>
              <a:ea typeface="Angsana New" charset="0"/>
              <a:cs typeface="Angsana New" charset="0"/>
            </a:endParaRPr>
          </a:p>
          <a:p>
            <a:pPr algn="just"/>
            <a:endParaRPr lang="en-US" sz="2800" dirty="0">
              <a:solidFill>
                <a:schemeClr val="bg1">
                  <a:lumMod val="95000"/>
                </a:schemeClr>
              </a:solidFill>
              <a:latin typeface="Angsana New" charset="0"/>
              <a:ea typeface="Angsana New" charset="0"/>
              <a:cs typeface="Angsana New" charset="0"/>
            </a:endParaRPr>
          </a:p>
        </p:txBody>
      </p:sp>
      <p:pic>
        <p:nvPicPr>
          <p:cNvPr id="12" name="Picture 11"/>
          <p:cNvPicPr>
            <a:picLocks noChangeAspect="1"/>
          </p:cNvPicPr>
          <p:nvPr/>
        </p:nvPicPr>
        <p:blipFill>
          <a:blip r:embed="rId2">
            <a:duotone>
              <a:schemeClr val="accent4">
                <a:shade val="45000"/>
                <a:satMod val="135000"/>
              </a:schemeClr>
              <a:prstClr val="white"/>
            </a:duotone>
          </a:blip>
          <a:stretch>
            <a:fillRect/>
          </a:stretch>
        </p:blipFill>
        <p:spPr>
          <a:xfrm>
            <a:off x="776280" y="5248281"/>
            <a:ext cx="261938" cy="261938"/>
          </a:xfrm>
          <a:prstGeom prst="rect">
            <a:avLst/>
          </a:prstGeom>
        </p:spPr>
      </p:pic>
      <p:pic>
        <p:nvPicPr>
          <p:cNvPr id="13" name="Picture 12"/>
          <p:cNvPicPr>
            <a:picLocks noChangeAspect="1"/>
          </p:cNvPicPr>
          <p:nvPr/>
        </p:nvPicPr>
        <p:blipFill>
          <a:blip r:embed="rId2">
            <a:duotone>
              <a:schemeClr val="accent4">
                <a:shade val="45000"/>
                <a:satMod val="135000"/>
              </a:schemeClr>
              <a:prstClr val="white"/>
            </a:duotone>
          </a:blip>
          <a:stretch>
            <a:fillRect/>
          </a:stretch>
        </p:blipFill>
        <p:spPr>
          <a:xfrm>
            <a:off x="771512" y="5672143"/>
            <a:ext cx="261938" cy="261938"/>
          </a:xfrm>
          <a:prstGeom prst="rect">
            <a:avLst/>
          </a:prstGeom>
        </p:spPr>
      </p:pic>
      <p:pic>
        <p:nvPicPr>
          <p:cNvPr id="14" name="Picture 13"/>
          <p:cNvPicPr>
            <a:picLocks noChangeAspect="1"/>
          </p:cNvPicPr>
          <p:nvPr/>
        </p:nvPicPr>
        <p:blipFill>
          <a:blip r:embed="rId2">
            <a:duotone>
              <a:schemeClr val="accent4">
                <a:shade val="45000"/>
                <a:satMod val="135000"/>
              </a:schemeClr>
              <a:prstClr val="white"/>
            </a:duotone>
          </a:blip>
          <a:stretch>
            <a:fillRect/>
          </a:stretch>
        </p:blipFill>
        <p:spPr>
          <a:xfrm>
            <a:off x="771512" y="4814883"/>
            <a:ext cx="261938" cy="261938"/>
          </a:xfrm>
          <a:prstGeom prst="rect">
            <a:avLst/>
          </a:prstGeom>
        </p:spPr>
      </p:pic>
    </p:spTree>
    <p:extLst>
      <p:ext uri="{BB962C8B-B14F-4D97-AF65-F5344CB8AC3E}">
        <p14:creationId xmlns:p14="http://schemas.microsoft.com/office/powerpoint/2010/main" val="7627583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b="1" dirty="0" smtClean="0">
                <a:solidFill>
                  <a:schemeClr val="accent4"/>
                </a:solidFill>
                <a:latin typeface="Angsana New" charset="0"/>
                <a:ea typeface="Angsana New" charset="0"/>
                <a:cs typeface="Angsana New" charset="0"/>
              </a:rPr>
              <a:t>Conclusion</a:t>
            </a:r>
            <a:endParaRPr lang="en-US" dirty="0"/>
          </a:p>
        </p:txBody>
      </p:sp>
      <p:sp>
        <p:nvSpPr>
          <p:cNvPr id="4" name="Title 1"/>
          <p:cNvSpPr txBox="1">
            <a:spLocks/>
          </p:cNvSpPr>
          <p:nvPr/>
        </p:nvSpPr>
        <p:spPr>
          <a:xfrm>
            <a:off x="838200" y="42502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smtClean="0">
                <a:solidFill>
                  <a:schemeClr val="accent4"/>
                </a:solidFill>
                <a:latin typeface="Angsana New" charset="0"/>
                <a:ea typeface="Angsana New" charset="0"/>
                <a:cs typeface="Angsana New" charset="0"/>
              </a:rPr>
              <a:t>Used Software</a:t>
            </a:r>
            <a:endParaRPr lang="en-US" dirty="0"/>
          </a:p>
        </p:txBody>
      </p:sp>
      <p:sp>
        <p:nvSpPr>
          <p:cNvPr id="5" name="Content Placeholder 2"/>
          <p:cNvSpPr txBox="1">
            <a:spLocks/>
          </p:cNvSpPr>
          <p:nvPr/>
        </p:nvSpPr>
        <p:spPr>
          <a:xfrm>
            <a:off x="838200" y="5348614"/>
            <a:ext cx="10668000" cy="980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 typeface="Arial"/>
              <a:buNone/>
            </a:pPr>
            <a:r>
              <a:rPr lang="en-GB" dirty="0" smtClean="0">
                <a:solidFill>
                  <a:schemeClr val="bg1">
                    <a:lumMod val="95000"/>
                  </a:schemeClr>
                </a:solidFill>
                <a:latin typeface="Angsana New" charset="0"/>
                <a:ea typeface="Angsana New" charset="0"/>
                <a:cs typeface="Angsana New" charset="0"/>
              </a:rPr>
              <a:t>JADE	</a:t>
            </a:r>
            <a:r>
              <a:rPr lang="en-GB" dirty="0" smtClean="0">
                <a:solidFill>
                  <a:schemeClr val="accent4">
                    <a:lumMod val="20000"/>
                    <a:lumOff val="80000"/>
                  </a:schemeClr>
                </a:solidFill>
                <a:latin typeface="Angsana New" charset="0"/>
                <a:ea typeface="Angsana New" charset="0"/>
                <a:cs typeface="Angsana New" charset="0"/>
              </a:rPr>
              <a:t> framework that allows for the development of distributed multi-agent systems in Java.</a:t>
            </a:r>
          </a:p>
        </p:txBody>
      </p:sp>
      <p:sp>
        <p:nvSpPr>
          <p:cNvPr id="7" name="Content Placeholder 2"/>
          <p:cNvSpPr>
            <a:spLocks noGrp="1"/>
          </p:cNvSpPr>
          <p:nvPr>
            <p:ph idx="1"/>
          </p:nvPr>
        </p:nvSpPr>
        <p:spPr>
          <a:xfrm>
            <a:off x="838200" y="1453019"/>
            <a:ext cx="10515600" cy="3504744"/>
          </a:xfrm>
        </p:spPr>
        <p:txBody>
          <a:bodyPr>
            <a:normAutofit fontScale="92500" lnSpcReduction="10000"/>
          </a:bodyPr>
          <a:lstStyle/>
          <a:p>
            <a:pPr marL="0" lvl="0" indent="0" algn="just">
              <a:lnSpc>
                <a:spcPct val="100000"/>
              </a:lnSpc>
              <a:spcBef>
                <a:spcPts val="0"/>
              </a:spcBef>
              <a:buNone/>
            </a:pPr>
            <a:r>
              <a:rPr lang="en-GB" dirty="0" smtClean="0">
                <a:solidFill>
                  <a:schemeClr val="bg1">
                    <a:lumMod val="95000"/>
                  </a:schemeClr>
                </a:solidFill>
                <a:latin typeface="Angsana New" charset="0"/>
                <a:ea typeface="Angsana New" charset="0"/>
                <a:cs typeface="Angsana New" charset="0"/>
              </a:rPr>
              <a:t>In the future, a good addition to our project would be the implementation of </a:t>
            </a:r>
            <a:r>
              <a:rPr lang="en-GB" dirty="0">
                <a:solidFill>
                  <a:schemeClr val="bg1">
                    <a:lumMod val="95000"/>
                  </a:schemeClr>
                </a:solidFill>
                <a:latin typeface="Angsana New" charset="0"/>
                <a:ea typeface="Angsana New" charset="0"/>
                <a:cs typeface="Angsana New" charset="0"/>
              </a:rPr>
              <a:t>I</a:t>
            </a:r>
            <a:r>
              <a:rPr lang="en-GB" dirty="0" smtClean="0">
                <a:solidFill>
                  <a:schemeClr val="bg1">
                    <a:lumMod val="95000"/>
                  </a:schemeClr>
                </a:solidFill>
                <a:latin typeface="Angsana New" charset="0"/>
                <a:ea typeface="Angsana New" charset="0"/>
                <a:cs typeface="Angsana New" charset="0"/>
              </a:rPr>
              <a:t>terated </a:t>
            </a:r>
            <a:r>
              <a:rPr lang="en-GB" dirty="0">
                <a:solidFill>
                  <a:schemeClr val="bg1">
                    <a:lumMod val="95000"/>
                  </a:schemeClr>
                </a:solidFill>
                <a:latin typeface="Angsana New" charset="0"/>
                <a:ea typeface="Angsana New" charset="0"/>
                <a:cs typeface="Angsana New" charset="0"/>
              </a:rPr>
              <a:t>C</a:t>
            </a:r>
            <a:r>
              <a:rPr lang="en-GB" dirty="0" smtClean="0">
                <a:solidFill>
                  <a:schemeClr val="bg1">
                    <a:lumMod val="95000"/>
                  </a:schemeClr>
                </a:solidFill>
                <a:latin typeface="Angsana New" charset="0"/>
                <a:ea typeface="Angsana New" charset="0"/>
                <a:cs typeface="Angsana New" charset="0"/>
              </a:rPr>
              <a:t>ontract Net Interaction Protocol since it is an extension of the protocol we opted for and allows for multi-round iterative bidding. Also, the inclusion of a graphical component would be interesting in order to display the process in a more user friendly manner, instead of showing only text in the console.</a:t>
            </a:r>
          </a:p>
          <a:p>
            <a:pPr marL="0" lvl="0" indent="0" algn="just">
              <a:lnSpc>
                <a:spcPct val="100000"/>
              </a:lnSpc>
              <a:spcBef>
                <a:spcPts val="0"/>
              </a:spcBef>
              <a:buNone/>
            </a:pPr>
            <a:r>
              <a:rPr lang="en-GB" dirty="0" smtClean="0">
                <a:solidFill>
                  <a:schemeClr val="bg1">
                    <a:lumMod val="95000"/>
                  </a:schemeClr>
                </a:solidFill>
                <a:latin typeface="Angsana New" charset="0"/>
                <a:ea typeface="Angsana New" charset="0"/>
                <a:cs typeface="Angsana New" charset="0"/>
              </a:rPr>
              <a:t>Overall, we believe we have matched the expectations of what was expected in this assignment. We had set out to develop a project which could allocate </a:t>
            </a:r>
            <a:r>
              <a:rPr lang="en-GB" dirty="0" smtClean="0">
                <a:solidFill>
                  <a:schemeClr val="accent4">
                    <a:lumMod val="20000"/>
                    <a:lumOff val="80000"/>
                  </a:schemeClr>
                </a:solidFill>
                <a:latin typeface="Angsana New" charset="0"/>
                <a:ea typeface="Angsana New" charset="0"/>
                <a:cs typeface="Angsana New" charset="0"/>
              </a:rPr>
              <a:t>Parking</a:t>
            </a:r>
            <a:r>
              <a:rPr lang="en-GB" dirty="0" smtClean="0">
                <a:solidFill>
                  <a:schemeClr val="bg1">
                    <a:lumMod val="95000"/>
                  </a:schemeClr>
                </a:solidFill>
                <a:latin typeface="Angsana New" charset="0"/>
                <a:ea typeface="Angsana New" charset="0"/>
                <a:cs typeface="Angsana New" charset="0"/>
              </a:rPr>
              <a:t> </a:t>
            </a:r>
            <a:r>
              <a:rPr lang="en-GB" dirty="0" smtClean="0">
                <a:solidFill>
                  <a:schemeClr val="accent4">
                    <a:lumMod val="20000"/>
                    <a:lumOff val="80000"/>
                  </a:schemeClr>
                </a:solidFill>
                <a:latin typeface="Angsana New" charset="0"/>
                <a:ea typeface="Angsana New" charset="0"/>
                <a:cs typeface="Angsana New" charset="0"/>
              </a:rPr>
              <a:t>Lots</a:t>
            </a:r>
            <a:r>
              <a:rPr lang="en-GB" dirty="0" smtClean="0">
                <a:solidFill>
                  <a:schemeClr val="bg1">
                    <a:lumMod val="95000"/>
                  </a:schemeClr>
                </a:solidFill>
                <a:latin typeface="Angsana New" charset="0"/>
                <a:ea typeface="Angsana New" charset="0"/>
                <a:cs typeface="Angsana New" charset="0"/>
              </a:rPr>
              <a:t> </a:t>
            </a:r>
            <a:r>
              <a:rPr lang="en-GB" dirty="0">
                <a:solidFill>
                  <a:schemeClr val="bg1">
                    <a:lumMod val="95000"/>
                  </a:schemeClr>
                </a:solidFill>
                <a:latin typeface="Angsana New" charset="0"/>
                <a:ea typeface="Angsana New" charset="0"/>
                <a:cs typeface="Angsana New" charset="0"/>
              </a:rPr>
              <a:t>to several </a:t>
            </a:r>
            <a:r>
              <a:rPr lang="en-GB" dirty="0">
                <a:solidFill>
                  <a:schemeClr val="accent4">
                    <a:lumMod val="20000"/>
                    <a:lumOff val="80000"/>
                  </a:schemeClr>
                </a:solidFill>
                <a:latin typeface="Angsana New" charset="0"/>
                <a:ea typeface="Angsana New" charset="0"/>
                <a:cs typeface="Angsana New" charset="0"/>
              </a:rPr>
              <a:t>C</a:t>
            </a:r>
            <a:r>
              <a:rPr lang="en-GB" dirty="0" smtClean="0">
                <a:solidFill>
                  <a:schemeClr val="accent4">
                    <a:lumMod val="20000"/>
                    <a:lumOff val="80000"/>
                  </a:schemeClr>
                </a:solidFill>
                <a:latin typeface="Angsana New" charset="0"/>
                <a:ea typeface="Angsana New" charset="0"/>
                <a:cs typeface="Angsana New" charset="0"/>
              </a:rPr>
              <a:t>ars</a:t>
            </a:r>
            <a:r>
              <a:rPr lang="en-GB" dirty="0" smtClean="0">
                <a:solidFill>
                  <a:schemeClr val="bg1">
                    <a:lumMod val="95000"/>
                  </a:schemeClr>
                </a:solidFill>
                <a:latin typeface="Angsana New" charset="0"/>
                <a:ea typeface="Angsana New" charset="0"/>
                <a:cs typeface="Angsana New" charset="0"/>
              </a:rPr>
              <a:t> according to the </a:t>
            </a:r>
            <a:r>
              <a:rPr lang="en-GB" dirty="0" smtClean="0">
                <a:solidFill>
                  <a:schemeClr val="accent4">
                    <a:lumMod val="20000"/>
                    <a:lumOff val="80000"/>
                  </a:schemeClr>
                </a:solidFill>
                <a:latin typeface="Angsana New" charset="0"/>
                <a:ea typeface="Angsana New" charset="0"/>
                <a:cs typeface="Angsana New" charset="0"/>
              </a:rPr>
              <a:t>Cars</a:t>
            </a:r>
            <a:r>
              <a:rPr lang="en-GB" dirty="0" smtClean="0">
                <a:solidFill>
                  <a:schemeClr val="bg1">
                    <a:lumMod val="95000"/>
                  </a:schemeClr>
                </a:solidFill>
                <a:latin typeface="Angsana New" charset="0"/>
                <a:ea typeface="Angsana New" charset="0"/>
                <a:cs typeface="Angsana New" charset="0"/>
              </a:rPr>
              <a:t>’ specific requests and behaviours and the availabilities of those characteristics in the </a:t>
            </a:r>
            <a:r>
              <a:rPr lang="en-GB" dirty="0" smtClean="0">
                <a:solidFill>
                  <a:schemeClr val="accent4">
                    <a:lumMod val="20000"/>
                    <a:lumOff val="80000"/>
                  </a:schemeClr>
                </a:solidFill>
                <a:latin typeface="Angsana New" charset="0"/>
                <a:ea typeface="Angsana New" charset="0"/>
                <a:cs typeface="Angsana New" charset="0"/>
              </a:rPr>
              <a:t>Parking</a:t>
            </a:r>
            <a:r>
              <a:rPr lang="en-GB" dirty="0" smtClean="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L</a:t>
            </a:r>
            <a:r>
              <a:rPr lang="en-GB" dirty="0" smtClean="0">
                <a:solidFill>
                  <a:schemeClr val="accent4">
                    <a:lumMod val="20000"/>
                    <a:lumOff val="80000"/>
                  </a:schemeClr>
                </a:solidFill>
                <a:latin typeface="Angsana New" charset="0"/>
                <a:ea typeface="Angsana New" charset="0"/>
                <a:cs typeface="Angsana New" charset="0"/>
              </a:rPr>
              <a:t>ots</a:t>
            </a:r>
            <a:r>
              <a:rPr lang="en-GB" dirty="0" smtClean="0">
                <a:solidFill>
                  <a:schemeClr val="bg1">
                    <a:lumMod val="95000"/>
                  </a:schemeClr>
                </a:solidFill>
                <a:latin typeface="Angsana New" charset="0"/>
                <a:ea typeface="Angsana New" charset="0"/>
                <a:cs typeface="Angsana New" charset="0"/>
              </a:rPr>
              <a:t>.</a:t>
            </a:r>
            <a:r>
              <a:rPr lang="en-GB" dirty="0">
                <a:solidFill>
                  <a:schemeClr val="bg1">
                    <a:lumMod val="95000"/>
                  </a:schemeClr>
                </a:solidFill>
                <a:latin typeface="Angsana New" charset="0"/>
                <a:ea typeface="Angsana New" charset="0"/>
                <a:cs typeface="Angsana New" charset="0"/>
              </a:rPr>
              <a:t> </a:t>
            </a:r>
            <a:r>
              <a:rPr lang="en-GB" dirty="0" smtClean="0">
                <a:solidFill>
                  <a:schemeClr val="bg1">
                    <a:lumMod val="95000"/>
                  </a:schemeClr>
                </a:solidFill>
                <a:latin typeface="Angsana New" charset="0"/>
                <a:ea typeface="Angsana New" charset="0"/>
                <a:cs typeface="Angsana New" charset="0"/>
              </a:rPr>
              <a:t>Indeed, our program works precisely in this sense with the capability to generate all the agents and characteristics both by the user or randomly and we got to implement four different behaviours for our </a:t>
            </a:r>
            <a:r>
              <a:rPr lang="en-GB" dirty="0" smtClean="0">
                <a:solidFill>
                  <a:schemeClr val="accent4">
                    <a:lumMod val="20000"/>
                    <a:lumOff val="80000"/>
                  </a:schemeClr>
                </a:solidFill>
                <a:latin typeface="Angsana New" charset="0"/>
                <a:ea typeface="Angsana New" charset="0"/>
                <a:cs typeface="Angsana New" charset="0"/>
              </a:rPr>
              <a:t>Car</a:t>
            </a:r>
            <a:r>
              <a:rPr lang="en-GB" dirty="0" smtClean="0">
                <a:solidFill>
                  <a:schemeClr val="bg1">
                    <a:lumMod val="95000"/>
                  </a:schemeClr>
                </a:solidFill>
                <a:latin typeface="Angsana New" charset="0"/>
                <a:ea typeface="Angsana New" charset="0"/>
                <a:cs typeface="Angsana New" charset="0"/>
              </a:rPr>
              <a:t> agents.</a:t>
            </a:r>
            <a:endParaRPr lang="en-GB" dirty="0">
              <a:solidFill>
                <a:schemeClr val="bg1">
                  <a:lumMod val="95000"/>
                </a:schemeClr>
              </a:solidFill>
              <a:latin typeface="Angsana New" charset="0"/>
              <a:ea typeface="Angsana New" charset="0"/>
              <a:cs typeface="Angsana New" charset="0"/>
            </a:endParaRPr>
          </a:p>
        </p:txBody>
      </p:sp>
    </p:spTree>
    <p:extLst>
      <p:ext uri="{BB962C8B-B14F-4D97-AF65-F5344CB8AC3E}">
        <p14:creationId xmlns:p14="http://schemas.microsoft.com/office/powerpoint/2010/main" val="6412321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2601119"/>
            <a:ext cx="9144000" cy="1655762"/>
          </a:xfrm>
        </p:spPr>
        <p:txBody>
          <a:bodyPr>
            <a:normAutofit lnSpcReduction="10000"/>
          </a:bodyPr>
          <a:lstStyle/>
          <a:p>
            <a:r>
              <a:rPr lang="en-US" sz="11500" dirty="0" smtClean="0">
                <a:solidFill>
                  <a:schemeClr val="accent4"/>
                </a:solidFill>
                <a:latin typeface="Angsana New" charset="0"/>
                <a:ea typeface="Angsana New" charset="0"/>
                <a:cs typeface="Angsana New" charset="0"/>
              </a:rPr>
              <a:t>Report</a:t>
            </a:r>
            <a:endParaRPr lang="en-US" sz="7200" dirty="0">
              <a:solidFill>
                <a:schemeClr val="accent4"/>
              </a:solidFill>
              <a:latin typeface="Angsana New" charset="0"/>
              <a:ea typeface="Angsana New" charset="0"/>
              <a:cs typeface="Angsana New" charset="0"/>
            </a:endParaRPr>
          </a:p>
        </p:txBody>
      </p:sp>
    </p:spTree>
    <p:extLst>
      <p:ext uri="{BB962C8B-B14F-4D97-AF65-F5344CB8AC3E}">
        <p14:creationId xmlns:p14="http://schemas.microsoft.com/office/powerpoint/2010/main" val="7322003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smtClean="0">
                <a:solidFill>
                  <a:schemeClr val="accent4"/>
                </a:solidFill>
                <a:latin typeface="Angsana New" charset="0"/>
                <a:ea typeface="Angsana New" charset="0"/>
                <a:cs typeface="Angsana New" charset="0"/>
              </a:rPr>
              <a:t>Execution Examples</a:t>
            </a:r>
            <a:endParaRPr lang="en-US" dirty="0"/>
          </a:p>
        </p:txBody>
      </p:sp>
      <p:sp>
        <p:nvSpPr>
          <p:cNvPr id="3" name="Content Placeholder 2"/>
          <p:cNvSpPr>
            <a:spLocks noGrp="1"/>
          </p:cNvSpPr>
          <p:nvPr>
            <p:ph idx="1"/>
          </p:nvPr>
        </p:nvSpPr>
        <p:spPr>
          <a:xfrm>
            <a:off x="838199" y="1126273"/>
            <a:ext cx="10515600" cy="4550627"/>
          </a:xfrm>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dirty="0" smtClean="0">
                <a:solidFill>
                  <a:schemeClr val="accent4"/>
                </a:solidFill>
                <a:latin typeface="Angsana New" charset="0"/>
                <a:ea typeface="Angsana New" charset="0"/>
                <a:cs typeface="Angsana New" charset="0"/>
              </a:rPr>
              <a:t>Running Instructions:</a:t>
            </a: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latin typeface="Angsana New" charset="0"/>
                <a:ea typeface="Angsana New" charset="0"/>
                <a:cs typeface="Angsana New" charset="0"/>
              </a:rPr>
              <a:t>Open terminal in the jar file folder and run:</a:t>
            </a:r>
            <a:endParaRPr lang="en-US" dirty="0">
              <a:solidFill>
                <a:schemeClr val="bg1">
                  <a:lumMod val="95000"/>
                </a:schemeClr>
              </a:solidFill>
              <a:latin typeface="Angsana New" charset="0"/>
              <a:ea typeface="Angsana New" charset="0"/>
              <a:cs typeface="Angsana New"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smtClean="0">
                <a:solidFill>
                  <a:schemeClr val="accent4">
                    <a:lumMod val="20000"/>
                    <a:lumOff val="80000"/>
                  </a:schemeClr>
                </a:solidFill>
                <a:latin typeface="Angsana New" charset="0"/>
                <a:ea typeface="Angsana New" charset="0"/>
                <a:cs typeface="Angsana New" charset="0"/>
              </a:rPr>
              <a:t>java </a:t>
            </a:r>
            <a:r>
              <a:rPr lang="mr-IN" dirty="0" smtClean="0">
                <a:solidFill>
                  <a:schemeClr val="accent4">
                    <a:lumMod val="20000"/>
                    <a:lumOff val="80000"/>
                  </a:schemeClr>
                </a:solidFill>
                <a:latin typeface="Angsana New" charset="0"/>
                <a:ea typeface="Angsana New" charset="0"/>
                <a:cs typeface="Angsana New" charset="0"/>
              </a:rPr>
              <a:t>–</a:t>
            </a:r>
            <a:r>
              <a:rPr lang="en-US" dirty="0" smtClean="0">
                <a:solidFill>
                  <a:schemeClr val="accent4">
                    <a:lumMod val="20000"/>
                    <a:lumOff val="80000"/>
                  </a:schemeClr>
                </a:solidFill>
                <a:latin typeface="Angsana New" charset="0"/>
                <a:ea typeface="Angsana New" charset="0"/>
                <a:cs typeface="Angsana New" charset="0"/>
              </a:rPr>
              <a:t>jar </a:t>
            </a:r>
            <a:r>
              <a:rPr lang="en-US" dirty="0" err="1">
                <a:solidFill>
                  <a:schemeClr val="accent4">
                    <a:lumMod val="20000"/>
                    <a:lumOff val="80000"/>
                  </a:schemeClr>
                </a:solidFill>
                <a:latin typeface="Angsana New" charset="0"/>
                <a:ea typeface="Angsana New" charset="0"/>
                <a:cs typeface="Angsana New" charset="0"/>
              </a:rPr>
              <a:t>p</a:t>
            </a:r>
            <a:r>
              <a:rPr lang="en-US" dirty="0" err="1" smtClean="0">
                <a:solidFill>
                  <a:schemeClr val="accent4">
                    <a:lumMod val="20000"/>
                    <a:lumOff val="80000"/>
                  </a:schemeClr>
                </a:solidFill>
                <a:latin typeface="Angsana New" charset="0"/>
                <a:ea typeface="Angsana New" charset="0"/>
                <a:cs typeface="Angsana New" charset="0"/>
              </a:rPr>
              <a:t>arking.jar</a:t>
            </a:r>
            <a:r>
              <a:rPr lang="en-US" dirty="0" smtClean="0">
                <a:solidFill>
                  <a:schemeClr val="accent4">
                    <a:lumMod val="20000"/>
                    <a:lumOff val="80000"/>
                  </a:schemeClr>
                </a:solidFill>
                <a:latin typeface="Angsana New" charset="0"/>
                <a:ea typeface="Angsana New" charset="0"/>
                <a:cs typeface="Angsana New" charset="0"/>
              </a:rPr>
              <a:t> FIXED ./</a:t>
            </a:r>
            <a:r>
              <a:rPr lang="en-US" dirty="0" err="1" smtClean="0">
                <a:solidFill>
                  <a:schemeClr val="accent4">
                    <a:lumMod val="20000"/>
                    <a:lumOff val="80000"/>
                  </a:schemeClr>
                </a:solidFill>
                <a:latin typeface="Angsana New" charset="0"/>
                <a:ea typeface="Angsana New" charset="0"/>
                <a:cs typeface="Angsana New" charset="0"/>
              </a:rPr>
              <a:t>cars.csv</a:t>
            </a:r>
            <a:r>
              <a:rPr lang="en-US" dirty="0" smtClean="0">
                <a:solidFill>
                  <a:schemeClr val="accent4">
                    <a:lumMod val="20000"/>
                    <a:lumOff val="80000"/>
                  </a:schemeClr>
                </a:solidFill>
                <a:latin typeface="Angsana New" charset="0"/>
                <a:ea typeface="Angsana New" charset="0"/>
                <a:cs typeface="Angsana New" charset="0"/>
              </a:rPr>
              <a:t> ./</a:t>
            </a:r>
            <a:r>
              <a:rPr lang="en-US" dirty="0" err="1" smtClean="0">
                <a:solidFill>
                  <a:schemeClr val="accent4">
                    <a:lumMod val="20000"/>
                    <a:lumOff val="80000"/>
                  </a:schemeClr>
                </a:solidFill>
                <a:latin typeface="Angsana New" charset="0"/>
                <a:ea typeface="Angsana New" charset="0"/>
                <a:cs typeface="Angsana New" charset="0"/>
              </a:rPr>
              <a:t>lots.csv</a:t>
            </a:r>
            <a:r>
              <a:rPr lang="en-US" dirty="0" smtClean="0">
                <a:solidFill>
                  <a:schemeClr val="accent4">
                    <a:lumMod val="20000"/>
                    <a:lumOff val="80000"/>
                  </a:schemeClr>
                </a:solidFill>
                <a:latin typeface="Angsana New" charset="0"/>
                <a:ea typeface="Angsana New" charset="0"/>
                <a:cs typeface="Angsana New" charset="0"/>
              </a:rPr>
              <a:t>	</a:t>
            </a:r>
            <a:r>
              <a:rPr lang="en-US" dirty="0" smtClean="0">
                <a:solidFill>
                  <a:schemeClr val="bg1">
                    <a:lumMod val="95000"/>
                  </a:schemeClr>
                </a:solidFill>
                <a:latin typeface="Angsana New" charset="0"/>
                <a:ea typeface="Angsana New" charset="0"/>
                <a:cs typeface="Angsana New" charset="0"/>
              </a:rPr>
              <a:t>for the possibility to edit cars and parking lots’ parameters</a:t>
            </a:r>
          </a:p>
          <a:p>
            <a:pPr marL="0" lvl="0" indent="0" algn="just">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java </a:t>
            </a:r>
            <a:r>
              <a:rPr lang="mr-IN" dirty="0">
                <a:solidFill>
                  <a:schemeClr val="accent4">
                    <a:lumMod val="20000"/>
                    <a:lumOff val="80000"/>
                  </a:schemeClr>
                </a:solidFill>
                <a:latin typeface="Angsana New" charset="0"/>
                <a:ea typeface="Angsana New" charset="0"/>
                <a:cs typeface="Angsana New" charset="0"/>
              </a:rPr>
              <a:t>–</a:t>
            </a:r>
            <a:r>
              <a:rPr lang="en-US" dirty="0">
                <a:solidFill>
                  <a:schemeClr val="accent4">
                    <a:lumMod val="20000"/>
                    <a:lumOff val="80000"/>
                  </a:schemeClr>
                </a:solidFill>
                <a:latin typeface="Angsana New" charset="0"/>
                <a:ea typeface="Angsana New" charset="0"/>
                <a:cs typeface="Angsana New" charset="0"/>
              </a:rPr>
              <a:t>jar </a:t>
            </a:r>
            <a:r>
              <a:rPr lang="en-US" dirty="0" err="1">
                <a:solidFill>
                  <a:schemeClr val="accent4">
                    <a:lumMod val="20000"/>
                    <a:lumOff val="80000"/>
                  </a:schemeClr>
                </a:solidFill>
                <a:latin typeface="Angsana New" charset="0"/>
                <a:ea typeface="Angsana New" charset="0"/>
                <a:cs typeface="Angsana New" charset="0"/>
              </a:rPr>
              <a:t>p</a:t>
            </a:r>
            <a:r>
              <a:rPr lang="en-US" dirty="0" err="1" smtClean="0">
                <a:solidFill>
                  <a:schemeClr val="accent4">
                    <a:lumMod val="20000"/>
                    <a:lumOff val="80000"/>
                  </a:schemeClr>
                </a:solidFill>
                <a:latin typeface="Angsana New" charset="0"/>
                <a:ea typeface="Angsana New" charset="0"/>
                <a:cs typeface="Angsana New" charset="0"/>
              </a:rPr>
              <a:t>arking.jar</a:t>
            </a:r>
            <a:r>
              <a:rPr lang="en-US" dirty="0" smtClean="0">
                <a:solidFill>
                  <a:schemeClr val="accent4">
                    <a:lumMod val="20000"/>
                    <a:lumOff val="80000"/>
                  </a:schemeClr>
                </a:solidFill>
                <a:latin typeface="Angsana New" charset="0"/>
                <a:ea typeface="Angsana New" charset="0"/>
                <a:cs typeface="Angsana New" charset="0"/>
              </a:rPr>
              <a:t> RANDOM ./</a:t>
            </a:r>
            <a:r>
              <a:rPr lang="en-US" dirty="0" err="1" smtClean="0">
                <a:solidFill>
                  <a:schemeClr val="accent4">
                    <a:lumMod val="20000"/>
                    <a:lumOff val="80000"/>
                  </a:schemeClr>
                </a:solidFill>
                <a:latin typeface="Angsana New" charset="0"/>
                <a:ea typeface="Angsana New" charset="0"/>
                <a:cs typeface="Angsana New" charset="0"/>
              </a:rPr>
              <a:t>random.csv</a:t>
            </a:r>
            <a:r>
              <a:rPr lang="en-US" dirty="0" smtClean="0">
                <a:solidFill>
                  <a:schemeClr val="accent4">
                    <a:lumMod val="20000"/>
                    <a:lumOff val="80000"/>
                  </a:schemeClr>
                </a:solidFill>
                <a:latin typeface="Angsana New" charset="0"/>
                <a:ea typeface="Angsana New" charset="0"/>
                <a:cs typeface="Angsana New" charset="0"/>
              </a:rPr>
              <a:t> 	</a:t>
            </a:r>
            <a:r>
              <a:rPr lang="en-US" dirty="0" smtClean="0">
                <a:solidFill>
                  <a:schemeClr val="bg1">
                    <a:lumMod val="95000"/>
                  </a:schemeClr>
                </a:solidFill>
                <a:latin typeface="Angsana New" charset="0"/>
                <a:ea typeface="Angsana New" charset="0"/>
                <a:cs typeface="Angsana New" charset="0"/>
              </a:rPr>
              <a:t>if goal is to generate random parameters</a:t>
            </a:r>
          </a:p>
          <a:p>
            <a:pPr marL="0" lvl="0" indent="0" algn="just">
              <a:lnSpc>
                <a:spcPct val="100000"/>
              </a:lnSpc>
              <a:spcBef>
                <a:spcPts val="0"/>
              </a:spcBef>
              <a:buNone/>
            </a:pPr>
            <a:endParaRPr lang="en-US" sz="1200" dirty="0">
              <a:solidFill>
                <a:schemeClr val="accent4"/>
              </a:solidFill>
              <a:latin typeface="Angsana New" charset="0"/>
              <a:ea typeface="Angsana New" charset="0"/>
              <a:cs typeface="Angsana New" charset="0"/>
            </a:endParaRPr>
          </a:p>
          <a:p>
            <a:pPr marL="0" lvl="0" indent="0" algn="just">
              <a:lnSpc>
                <a:spcPct val="100000"/>
              </a:lnSpc>
              <a:spcBef>
                <a:spcPts val="0"/>
              </a:spcBef>
              <a:buNone/>
            </a:pPr>
            <a:r>
              <a:rPr lang="en-US" dirty="0" smtClean="0">
                <a:solidFill>
                  <a:schemeClr val="accent4"/>
                </a:solidFill>
                <a:latin typeface="Angsana New" charset="0"/>
                <a:ea typeface="Angsana New" charset="0"/>
                <a:cs typeface="Angsana New" charset="0"/>
              </a:rPr>
              <a:t>FIXED parameters examples:</a:t>
            </a:r>
          </a:p>
          <a:p>
            <a:pPr marL="0" marR="0" lvl="0" indent="0" algn="just" defTabSz="914400" eaLnBrk="1" fontAlgn="auto" latinLnBrk="0" hangingPunct="1">
              <a:lnSpc>
                <a:spcPct val="100000"/>
              </a:lnSpc>
              <a:spcBef>
                <a:spcPts val="0"/>
              </a:spcBef>
              <a:spcAft>
                <a:spcPts val="0"/>
              </a:spcAft>
              <a:buClrTx/>
              <a:buSzTx/>
              <a:buFontTx/>
              <a:buNone/>
              <a:tabLst/>
              <a:defRPr/>
            </a:pPr>
            <a:endParaRPr lang="en-US" dirty="0" smtClean="0">
              <a:solidFill>
                <a:schemeClr val="accent4">
                  <a:lumMod val="20000"/>
                  <a:lumOff val="80000"/>
                </a:schemeClr>
              </a:solidFill>
              <a:latin typeface="Angsana New" charset="0"/>
              <a:ea typeface="Angsana New" charset="0"/>
              <a:cs typeface="Angsana New" charset="0"/>
            </a:endParaRPr>
          </a:p>
        </p:txBody>
      </p:sp>
      <p:sp>
        <p:nvSpPr>
          <p:cNvPr id="4" name="Content Placeholder 2"/>
          <p:cNvSpPr txBox="1">
            <a:spLocks/>
          </p:cNvSpPr>
          <p:nvPr/>
        </p:nvSpPr>
        <p:spPr>
          <a:xfrm>
            <a:off x="838198" y="3729037"/>
            <a:ext cx="6281738" cy="2908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Coordinates: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Maximum hourly cost: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Maximum distance: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Hours needed: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Spot type: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Behavior:			</a:t>
            </a:r>
            <a:endParaRPr lang="en-US" dirty="0">
              <a:solidFill>
                <a:schemeClr val="accent4">
                  <a:lumMod val="20000"/>
                  <a:lumOff val="80000"/>
                </a:schemeClr>
              </a:solidFill>
              <a:latin typeface="Angsana New" charset="0"/>
              <a:ea typeface="Angsana New" charset="0"/>
              <a:cs typeface="Angsana New" charset="0"/>
            </a:endParaRPr>
          </a:p>
          <a:p>
            <a:pPr marL="0" indent="0">
              <a:lnSpc>
                <a:spcPct val="100000"/>
              </a:lnSpc>
              <a:spcBef>
                <a:spcPts val="0"/>
              </a:spcBef>
              <a:buFontTx/>
              <a:buNone/>
            </a:pPr>
            <a:endParaRPr lang="en-US" dirty="0">
              <a:solidFill>
                <a:schemeClr val="bg1">
                  <a:lumMod val="95000"/>
                </a:schemeClr>
              </a:solidFill>
              <a:latin typeface="Angsana New" charset="0"/>
              <a:ea typeface="Angsana New" charset="0"/>
              <a:cs typeface="Angsana New" charset="0"/>
            </a:endParaRPr>
          </a:p>
        </p:txBody>
      </p:sp>
      <p:sp>
        <p:nvSpPr>
          <p:cNvPr id="5" name="Content Placeholder 2"/>
          <p:cNvSpPr txBox="1">
            <a:spLocks/>
          </p:cNvSpPr>
          <p:nvPr/>
        </p:nvSpPr>
        <p:spPr>
          <a:xfrm>
            <a:off x="3081334" y="3717129"/>
            <a:ext cx="1762127"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smtClean="0">
                <a:solidFill>
                  <a:schemeClr val="bg1">
                    <a:lumMod val="95000"/>
                  </a:schemeClr>
                </a:solidFill>
                <a:latin typeface="Angsana New" charset="0"/>
                <a:ea typeface="Angsana New" charset="0"/>
                <a:cs typeface="Angsana New" charset="0"/>
              </a:rPr>
              <a:t>(5,5)</a:t>
            </a:r>
          </a:p>
          <a:p>
            <a:pPr marL="0" indent="0" algn="ctr">
              <a:lnSpc>
                <a:spcPct val="100000"/>
              </a:lnSpc>
              <a:spcBef>
                <a:spcPts val="0"/>
              </a:spcBef>
              <a:buFontTx/>
              <a:buNone/>
            </a:pPr>
            <a:r>
              <a:rPr lang="en-US" smtClean="0">
                <a:solidFill>
                  <a:schemeClr val="bg1">
                    <a:lumMod val="95000"/>
                  </a:schemeClr>
                </a:solidFill>
                <a:latin typeface="Angsana New" charset="0"/>
                <a:ea typeface="Angsana New" charset="0"/>
                <a:cs typeface="Angsana New" charset="0"/>
              </a:rPr>
              <a:t>2</a:t>
            </a:r>
          </a:p>
          <a:p>
            <a:pPr marL="0" indent="0" algn="ctr">
              <a:lnSpc>
                <a:spcPct val="100000"/>
              </a:lnSpc>
              <a:spcBef>
                <a:spcPts val="0"/>
              </a:spcBef>
              <a:buFontTx/>
              <a:buNone/>
            </a:pPr>
            <a:r>
              <a:rPr lang="en-US" smtClean="0">
                <a:solidFill>
                  <a:schemeClr val="bg1">
                    <a:lumMod val="95000"/>
                  </a:schemeClr>
                </a:solidFill>
                <a:latin typeface="Angsana New" charset="0"/>
                <a:ea typeface="Angsana New" charset="0"/>
                <a:cs typeface="Angsana New" charset="0"/>
              </a:rPr>
              <a:t>12</a:t>
            </a:r>
          </a:p>
          <a:p>
            <a:pPr marL="0" indent="0" algn="ctr">
              <a:lnSpc>
                <a:spcPct val="100000"/>
              </a:lnSpc>
              <a:spcBef>
                <a:spcPts val="0"/>
              </a:spcBef>
              <a:buFontTx/>
              <a:buNone/>
            </a:pPr>
            <a:r>
              <a:rPr lang="en-US" smtClean="0">
                <a:solidFill>
                  <a:schemeClr val="bg1">
                    <a:lumMod val="95000"/>
                  </a:schemeClr>
                </a:solidFill>
                <a:latin typeface="Angsana New" charset="0"/>
                <a:ea typeface="Angsana New" charset="0"/>
                <a:cs typeface="Angsana New" charset="0"/>
              </a:rPr>
              <a:t>2</a:t>
            </a:r>
          </a:p>
          <a:p>
            <a:pPr marL="0" indent="0" algn="ctr">
              <a:lnSpc>
                <a:spcPct val="100000"/>
              </a:lnSpc>
              <a:spcBef>
                <a:spcPts val="0"/>
              </a:spcBef>
              <a:buFontTx/>
              <a:buNone/>
            </a:pPr>
            <a:r>
              <a:rPr lang="en-US" smtClean="0">
                <a:solidFill>
                  <a:schemeClr val="bg1">
                    <a:lumMod val="95000"/>
                  </a:schemeClr>
                </a:solidFill>
                <a:latin typeface="Angsana New" charset="0"/>
                <a:ea typeface="Angsana New" charset="0"/>
                <a:cs typeface="Angsana New" charset="0"/>
              </a:rPr>
              <a:t>regular/luxury</a:t>
            </a:r>
          </a:p>
          <a:p>
            <a:pPr marL="0" indent="0" algn="ctr">
              <a:lnSpc>
                <a:spcPct val="100000"/>
              </a:lnSpc>
              <a:spcBef>
                <a:spcPts val="0"/>
              </a:spcBef>
              <a:buFontTx/>
              <a:buNone/>
            </a:pPr>
            <a:r>
              <a:rPr lang="en-US" smtClean="0">
                <a:solidFill>
                  <a:schemeClr val="bg1">
                    <a:lumMod val="95000"/>
                  </a:schemeClr>
                </a:solidFill>
                <a:latin typeface="Angsana New" charset="0"/>
                <a:ea typeface="Angsana New" charset="0"/>
                <a:cs typeface="Angsana New" charset="0"/>
              </a:rPr>
              <a:t>strict</a:t>
            </a:r>
            <a:endParaRPr lang="en-US" dirty="0">
              <a:solidFill>
                <a:schemeClr val="bg1">
                  <a:lumMod val="95000"/>
                </a:schemeClr>
              </a:solidFill>
              <a:latin typeface="Angsana New" charset="0"/>
              <a:ea typeface="Angsana New" charset="0"/>
              <a:cs typeface="Angsana New" charset="0"/>
            </a:endParaRPr>
          </a:p>
        </p:txBody>
      </p:sp>
      <p:sp>
        <p:nvSpPr>
          <p:cNvPr id="6" name="Content Placeholder 2"/>
          <p:cNvSpPr txBox="1">
            <a:spLocks/>
          </p:cNvSpPr>
          <p:nvPr/>
        </p:nvSpPr>
        <p:spPr>
          <a:xfrm>
            <a:off x="4681533" y="3730866"/>
            <a:ext cx="1414464"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(5,5)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a:t>
            </a:r>
            <a:endParaRPr lang="en-US" dirty="0" smtClean="0">
              <a:solidFill>
                <a:schemeClr val="bg1">
                  <a:lumMod val="95000"/>
                </a:schemeClr>
              </a:solidFill>
              <a:latin typeface="Angsana New" charset="0"/>
              <a:ea typeface="Angsana New" charset="0"/>
              <a:cs typeface="Angsana New" charset="0"/>
            </a:endParaRP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10</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3</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handicap</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flexible</a:t>
            </a:r>
            <a:endParaRPr lang="en-US" dirty="0">
              <a:solidFill>
                <a:schemeClr val="bg1">
                  <a:lumMod val="95000"/>
                </a:schemeClr>
              </a:solidFill>
              <a:latin typeface="Angsana New" charset="0"/>
              <a:ea typeface="Angsana New" charset="0"/>
              <a:cs typeface="Angsana New" charset="0"/>
            </a:endParaRPr>
          </a:p>
        </p:txBody>
      </p:sp>
      <p:sp>
        <p:nvSpPr>
          <p:cNvPr id="7" name="TextBox 6"/>
          <p:cNvSpPr txBox="1"/>
          <p:nvPr/>
        </p:nvSpPr>
        <p:spPr>
          <a:xfrm>
            <a:off x="838198" y="3441563"/>
            <a:ext cx="4714873" cy="523220"/>
          </a:xfrm>
          <a:prstGeom prst="rect">
            <a:avLst/>
          </a:prstGeom>
          <a:noFill/>
        </p:spPr>
        <p:txBody>
          <a:bodyPr wrap="square" rtlCol="0">
            <a:spAutoFit/>
          </a:bodyPr>
          <a:lstStyle/>
          <a:p>
            <a:pPr algn="ctr"/>
            <a:r>
              <a:rPr lang="en-US" sz="2800" b="1" dirty="0" smtClean="0">
                <a:solidFill>
                  <a:schemeClr val="accent4"/>
                </a:solidFill>
                <a:latin typeface="Angsana New" charset="0"/>
                <a:ea typeface="Angsana New" charset="0"/>
                <a:cs typeface="Angsana New" charset="0"/>
              </a:rPr>
              <a:t>Cars</a:t>
            </a:r>
            <a:endParaRPr lang="en-US" sz="2800" b="1" dirty="0">
              <a:solidFill>
                <a:schemeClr val="accent4"/>
              </a:solidFill>
              <a:latin typeface="Angsana New" charset="0"/>
              <a:ea typeface="Angsana New" charset="0"/>
              <a:cs typeface="Angsana New"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7312" t="-6577" b="-1"/>
          <a:stretch/>
        </p:blipFill>
        <p:spPr>
          <a:xfrm>
            <a:off x="8720135" y="4293452"/>
            <a:ext cx="2651127" cy="257175"/>
          </a:xfrm>
          <a:prstGeom prst="rect">
            <a:avLst/>
          </a:prstGeom>
        </p:spPr>
      </p:pic>
      <p:sp>
        <p:nvSpPr>
          <p:cNvPr id="10" name="TextBox 9"/>
          <p:cNvSpPr txBox="1"/>
          <p:nvPr/>
        </p:nvSpPr>
        <p:spPr>
          <a:xfrm>
            <a:off x="6900266" y="3729037"/>
            <a:ext cx="4673204" cy="523220"/>
          </a:xfrm>
          <a:prstGeom prst="rect">
            <a:avLst/>
          </a:prstGeom>
          <a:noFill/>
        </p:spPr>
        <p:txBody>
          <a:bodyPr wrap="square" rtlCol="0">
            <a:spAutoFit/>
          </a:bodyPr>
          <a:lstStyle/>
          <a:p>
            <a:pPr algn="just"/>
            <a:r>
              <a:rPr lang="en-US" sz="2800" dirty="0" smtClean="0">
                <a:solidFill>
                  <a:schemeClr val="bg1">
                    <a:lumMod val="95000"/>
                  </a:schemeClr>
                </a:solidFill>
                <a:latin typeface="Angsana New" charset="0"/>
                <a:ea typeface="Angsana New" charset="0"/>
                <a:cs typeface="Angsana New" charset="0"/>
              </a:rPr>
              <a:t>Both </a:t>
            </a:r>
            <a:r>
              <a:rPr lang="en-US" sz="2800" dirty="0" smtClean="0">
                <a:solidFill>
                  <a:schemeClr val="accent4">
                    <a:lumMod val="20000"/>
                    <a:lumOff val="80000"/>
                  </a:schemeClr>
                </a:solidFill>
                <a:latin typeface="Angsana New" charset="0"/>
                <a:ea typeface="Angsana New" charset="0"/>
                <a:cs typeface="Angsana New" charset="0"/>
              </a:rPr>
              <a:t>Cars</a:t>
            </a:r>
            <a:r>
              <a:rPr lang="en-US" sz="2800" dirty="0" smtClean="0">
                <a:solidFill>
                  <a:schemeClr val="bg1">
                    <a:lumMod val="95000"/>
                  </a:schemeClr>
                </a:solidFill>
                <a:latin typeface="Angsana New" charset="0"/>
                <a:ea typeface="Angsana New" charset="0"/>
                <a:cs typeface="Angsana New" charset="0"/>
              </a:rPr>
              <a:t> and </a:t>
            </a:r>
            <a:r>
              <a:rPr lang="en-US" sz="2800" dirty="0" smtClean="0">
                <a:solidFill>
                  <a:schemeClr val="accent4">
                    <a:lumMod val="20000"/>
                    <a:lumOff val="80000"/>
                  </a:schemeClr>
                </a:solidFill>
                <a:latin typeface="Angsana New" charset="0"/>
                <a:ea typeface="Angsana New" charset="0"/>
                <a:cs typeface="Angsana New" charset="0"/>
              </a:rPr>
              <a:t>Parking</a:t>
            </a:r>
            <a:r>
              <a:rPr lang="en-US" sz="2800" dirty="0" smtClean="0">
                <a:solidFill>
                  <a:schemeClr val="bg1">
                    <a:lumMod val="95000"/>
                  </a:schemeClr>
                </a:solidFill>
                <a:latin typeface="Angsana New" charset="0"/>
                <a:ea typeface="Angsana New" charset="0"/>
                <a:cs typeface="Angsana New" charset="0"/>
              </a:rPr>
              <a:t> </a:t>
            </a:r>
            <a:r>
              <a:rPr lang="en-US" sz="2800" dirty="0" smtClean="0">
                <a:solidFill>
                  <a:schemeClr val="accent4">
                    <a:lumMod val="20000"/>
                    <a:lumOff val="80000"/>
                  </a:schemeClr>
                </a:solidFill>
                <a:latin typeface="Angsana New" charset="0"/>
                <a:ea typeface="Angsana New" charset="0"/>
                <a:cs typeface="Angsana New" charset="0"/>
              </a:rPr>
              <a:t>Lots </a:t>
            </a:r>
            <a:r>
              <a:rPr lang="en-US" sz="2800" dirty="0" smtClean="0">
                <a:solidFill>
                  <a:schemeClr val="bg1">
                    <a:lumMod val="95000"/>
                  </a:schemeClr>
                </a:solidFill>
                <a:latin typeface="Angsana New" charset="0"/>
                <a:ea typeface="Angsana New" charset="0"/>
                <a:cs typeface="Angsana New" charset="0"/>
              </a:rPr>
              <a:t>can never overlap.</a:t>
            </a:r>
          </a:p>
        </p:txBody>
      </p:sp>
      <p:sp>
        <p:nvSpPr>
          <p:cNvPr id="11" name="Right Brace 10"/>
          <p:cNvSpPr/>
          <p:nvPr/>
        </p:nvSpPr>
        <p:spPr>
          <a:xfrm rot="5400000" flipH="1" flipV="1">
            <a:off x="4511300" y="2684944"/>
            <a:ext cx="246399" cy="2014547"/>
          </a:xfrm>
          <a:prstGeom prst="rightBrace">
            <a:avLst>
              <a:gd name="adj1" fmla="val 8333"/>
              <a:gd name="adj2" fmla="val 48582"/>
            </a:avLst>
          </a:prstGeom>
          <a:ln>
            <a:solidFill>
              <a:srgbClr val="9800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sp>
        <p:nvSpPr>
          <p:cNvPr id="12" name="TextBox 11"/>
          <p:cNvSpPr txBox="1"/>
          <p:nvPr/>
        </p:nvSpPr>
        <p:spPr>
          <a:xfrm>
            <a:off x="3890958" y="3113900"/>
            <a:ext cx="1433512" cy="523220"/>
          </a:xfrm>
          <a:prstGeom prst="rect">
            <a:avLst/>
          </a:prstGeom>
          <a:noFill/>
        </p:spPr>
        <p:txBody>
          <a:bodyPr wrap="square" rtlCol="0">
            <a:spAutoFit/>
          </a:bodyPr>
          <a:lstStyle/>
          <a:p>
            <a:pPr algn="just"/>
            <a:r>
              <a:rPr lang="en-US" sz="2800" dirty="0" smtClean="0">
                <a:solidFill>
                  <a:srgbClr val="C00000"/>
                </a:solidFill>
                <a:latin typeface="Angsana New" charset="0"/>
                <a:ea typeface="Angsana New" charset="0"/>
                <a:cs typeface="Angsana New" charset="0"/>
              </a:rPr>
              <a:t>1 experiment</a:t>
            </a:r>
          </a:p>
        </p:txBody>
      </p:sp>
    </p:spTree>
    <p:extLst>
      <p:ext uri="{BB962C8B-B14F-4D97-AF65-F5344CB8AC3E}">
        <p14:creationId xmlns:p14="http://schemas.microsoft.com/office/powerpoint/2010/main" val="12033277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012688" y="721201"/>
            <a:ext cx="4714873" cy="523220"/>
          </a:xfrm>
          <a:prstGeom prst="rect">
            <a:avLst/>
          </a:prstGeom>
          <a:noFill/>
        </p:spPr>
        <p:txBody>
          <a:bodyPr wrap="square" rtlCol="0">
            <a:spAutoFit/>
          </a:bodyPr>
          <a:lstStyle/>
          <a:p>
            <a:pPr algn="ctr"/>
            <a:r>
              <a:rPr lang="en-US" sz="2800" b="1" dirty="0" smtClean="0">
                <a:solidFill>
                  <a:schemeClr val="accent4"/>
                </a:solidFill>
                <a:latin typeface="Angsana New" charset="0"/>
                <a:ea typeface="Angsana New" charset="0"/>
                <a:cs typeface="Angsana New" charset="0"/>
              </a:rPr>
              <a:t>Cars</a:t>
            </a:r>
            <a:endParaRPr lang="en-US" sz="2800" b="1" dirty="0">
              <a:solidFill>
                <a:schemeClr val="accent4"/>
              </a:solidFill>
              <a:latin typeface="Angsana New" charset="0"/>
              <a:ea typeface="Angsana New" charset="0"/>
              <a:cs typeface="Angsana New" charset="0"/>
            </a:endParaRPr>
          </a:p>
        </p:txBody>
      </p:sp>
      <p:sp>
        <p:nvSpPr>
          <p:cNvPr id="11" name="Content Placeholder 2"/>
          <p:cNvSpPr txBox="1">
            <a:spLocks/>
          </p:cNvSpPr>
          <p:nvPr/>
        </p:nvSpPr>
        <p:spPr>
          <a:xfrm>
            <a:off x="3012687" y="4040803"/>
            <a:ext cx="10515599" cy="26725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Coordinates:			</a:t>
            </a:r>
            <a:endParaRPr lang="en-US" dirty="0" smtClean="0">
              <a:solidFill>
                <a:schemeClr val="bg1">
                  <a:lumMod val="95000"/>
                </a:schemeClr>
              </a:solidFill>
              <a:latin typeface="Angsana New" charset="0"/>
              <a:ea typeface="Angsana New" charset="0"/>
              <a:cs typeface="Angsana New" charset="0"/>
            </a:endParaRP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Number of regular spots:		</a:t>
            </a:r>
            <a:endParaRPr lang="en-US" dirty="0" smtClean="0">
              <a:solidFill>
                <a:schemeClr val="bg1">
                  <a:lumMod val="95000"/>
                </a:schemeClr>
              </a:solidFill>
              <a:latin typeface="Angsana New" charset="0"/>
              <a:ea typeface="Angsana New" charset="0"/>
              <a:cs typeface="Angsana New" charset="0"/>
            </a:endParaRP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Number of luxury spots: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Number of handicap spots: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Hourly cost: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Luxury spot additional cost:		</a:t>
            </a:r>
            <a:endParaRPr lang="en-US" dirty="0">
              <a:solidFill>
                <a:schemeClr val="accent4">
                  <a:lumMod val="20000"/>
                  <a:lumOff val="80000"/>
                </a:schemeClr>
              </a:solidFill>
              <a:latin typeface="Angsana New" charset="0"/>
              <a:ea typeface="Angsana New" charset="0"/>
              <a:cs typeface="Angsana New" charset="0"/>
            </a:endParaRPr>
          </a:p>
          <a:p>
            <a:pPr marL="0" indent="0">
              <a:lnSpc>
                <a:spcPct val="100000"/>
              </a:lnSpc>
              <a:spcBef>
                <a:spcPts val="0"/>
              </a:spcBef>
              <a:buFontTx/>
              <a:buNone/>
            </a:pPr>
            <a:endParaRPr lang="en-US" dirty="0">
              <a:solidFill>
                <a:schemeClr val="bg1">
                  <a:lumMod val="95000"/>
                </a:schemeClr>
              </a:solidFill>
              <a:latin typeface="Angsana New" charset="0"/>
              <a:ea typeface="Angsana New" charset="0"/>
              <a:cs typeface="Angsana New" charset="0"/>
            </a:endParaRPr>
          </a:p>
        </p:txBody>
      </p:sp>
      <p:sp>
        <p:nvSpPr>
          <p:cNvPr id="4" name="Content Placeholder 2"/>
          <p:cNvSpPr txBox="1">
            <a:spLocks/>
          </p:cNvSpPr>
          <p:nvPr/>
        </p:nvSpPr>
        <p:spPr>
          <a:xfrm>
            <a:off x="3012688" y="1008675"/>
            <a:ext cx="6281738" cy="2908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Coordinates: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Maximum hourly cost: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Maximum distance: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Hours needed: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Spot type: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Behavior:			</a:t>
            </a:r>
            <a:endParaRPr lang="en-US" dirty="0">
              <a:solidFill>
                <a:schemeClr val="accent4">
                  <a:lumMod val="20000"/>
                  <a:lumOff val="80000"/>
                </a:schemeClr>
              </a:solidFill>
              <a:latin typeface="Angsana New" charset="0"/>
              <a:ea typeface="Angsana New" charset="0"/>
              <a:cs typeface="Angsana New" charset="0"/>
            </a:endParaRPr>
          </a:p>
          <a:p>
            <a:pPr marL="0" indent="0">
              <a:lnSpc>
                <a:spcPct val="100000"/>
              </a:lnSpc>
              <a:spcBef>
                <a:spcPts val="0"/>
              </a:spcBef>
              <a:buFontTx/>
              <a:buNone/>
            </a:pPr>
            <a:endParaRPr lang="en-US" dirty="0">
              <a:solidFill>
                <a:schemeClr val="bg1">
                  <a:lumMod val="95000"/>
                </a:schemeClr>
              </a:solidFill>
              <a:latin typeface="Angsana New" charset="0"/>
              <a:ea typeface="Angsana New" charset="0"/>
              <a:cs typeface="Angsana New" charset="0"/>
            </a:endParaRPr>
          </a:p>
        </p:txBody>
      </p:sp>
      <p:sp>
        <p:nvSpPr>
          <p:cNvPr id="5" name="Content Placeholder 2"/>
          <p:cNvSpPr>
            <a:spLocks noGrp="1"/>
          </p:cNvSpPr>
          <p:nvPr>
            <p:ph idx="1"/>
          </p:nvPr>
        </p:nvSpPr>
        <p:spPr>
          <a:xfrm>
            <a:off x="5255824" y="996767"/>
            <a:ext cx="1762127" cy="2736850"/>
          </a:xfr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latin typeface="Angsana New" charset="0"/>
                <a:ea typeface="Angsana New" charset="0"/>
                <a:cs typeface="Angsana New" charset="0"/>
              </a:rPr>
              <a:t>(0,0)</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4</a:t>
            </a:r>
            <a:endParaRPr lang="en-US" dirty="0" smtClean="0">
              <a:solidFill>
                <a:schemeClr val="bg1">
                  <a:lumMod val="95000"/>
                </a:schemeClr>
              </a:solidFill>
              <a:latin typeface="Angsana New" charset="0"/>
              <a:ea typeface="Angsana New" charset="0"/>
              <a:cs typeface="Angsana New"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latin typeface="Angsana New" charset="0"/>
                <a:ea typeface="Angsana New" charset="0"/>
                <a:cs typeface="Angsana New" charset="0"/>
              </a:rPr>
              <a:t>10</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2</a:t>
            </a:r>
            <a:endParaRPr lang="en-US" dirty="0" smtClean="0">
              <a:solidFill>
                <a:schemeClr val="bg1">
                  <a:lumMod val="95000"/>
                </a:schemeClr>
              </a:solidFill>
              <a:latin typeface="Angsana New" charset="0"/>
              <a:ea typeface="Angsana New" charset="0"/>
              <a:cs typeface="Angsana New"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latin typeface="Angsana New" charset="0"/>
                <a:ea typeface="Angsana New" charset="0"/>
                <a:cs typeface="Angsana New" charset="0"/>
              </a:rPr>
              <a:t>regular</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latin typeface="Angsana New" charset="0"/>
                <a:ea typeface="Angsana New" charset="0"/>
                <a:cs typeface="Angsana New" charset="0"/>
              </a:rPr>
              <a:t>strict</a:t>
            </a:r>
            <a:endParaRPr lang="en-US" dirty="0">
              <a:solidFill>
                <a:schemeClr val="bg1">
                  <a:lumMod val="95000"/>
                </a:schemeClr>
              </a:solidFill>
              <a:latin typeface="Angsana New" charset="0"/>
              <a:ea typeface="Angsana New" charset="0"/>
              <a:cs typeface="Angsana New" charset="0"/>
            </a:endParaRPr>
          </a:p>
        </p:txBody>
      </p:sp>
      <p:sp>
        <p:nvSpPr>
          <p:cNvPr id="6" name="Content Placeholder 2"/>
          <p:cNvSpPr txBox="1">
            <a:spLocks/>
          </p:cNvSpPr>
          <p:nvPr/>
        </p:nvSpPr>
        <p:spPr>
          <a:xfrm>
            <a:off x="6856023" y="1010504"/>
            <a:ext cx="1414464"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(0,0)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4</a:t>
            </a:r>
            <a:endParaRPr lang="en-US" dirty="0" smtClean="0">
              <a:solidFill>
                <a:schemeClr val="bg1">
                  <a:lumMod val="95000"/>
                </a:schemeClr>
              </a:solidFill>
              <a:latin typeface="Angsana New" charset="0"/>
              <a:ea typeface="Angsana New" charset="0"/>
              <a:cs typeface="Angsana New" charset="0"/>
            </a:endParaRP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10</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2</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regular</a:t>
            </a:r>
          </a:p>
          <a:p>
            <a:pPr marL="0" indent="0" algn="ctr">
              <a:lnSpc>
                <a:spcPct val="100000"/>
              </a:lnSpc>
              <a:spcBef>
                <a:spcPts val="0"/>
              </a:spcBef>
              <a:buFontTx/>
              <a:buNone/>
            </a:pPr>
            <a:r>
              <a:rPr lang="en-US" dirty="0" err="1">
                <a:solidFill>
                  <a:schemeClr val="bg1">
                    <a:lumMod val="95000"/>
                  </a:schemeClr>
                </a:solidFill>
                <a:latin typeface="Angsana New" charset="0"/>
                <a:ea typeface="Angsana New" charset="0"/>
                <a:cs typeface="Angsana New" charset="0"/>
              </a:rPr>
              <a:t>l</a:t>
            </a:r>
            <a:r>
              <a:rPr lang="en-US" dirty="0" err="1" smtClean="0">
                <a:solidFill>
                  <a:schemeClr val="bg1">
                    <a:lumMod val="95000"/>
                  </a:schemeClr>
                </a:solidFill>
                <a:latin typeface="Angsana New" charset="0"/>
                <a:ea typeface="Angsana New" charset="0"/>
                <a:cs typeface="Angsana New" charset="0"/>
              </a:rPr>
              <a:t>owdistance</a:t>
            </a:r>
            <a:endParaRPr lang="en-US" dirty="0">
              <a:solidFill>
                <a:schemeClr val="bg1">
                  <a:lumMod val="95000"/>
                </a:schemeClr>
              </a:solidFill>
              <a:latin typeface="Angsana New" charset="0"/>
              <a:ea typeface="Angsana New" charset="0"/>
              <a:cs typeface="Angsana New" charset="0"/>
            </a:endParaRPr>
          </a:p>
        </p:txBody>
      </p:sp>
      <p:sp>
        <p:nvSpPr>
          <p:cNvPr id="7" name="Content Placeholder 2"/>
          <p:cNvSpPr txBox="1">
            <a:spLocks/>
          </p:cNvSpPr>
          <p:nvPr/>
        </p:nvSpPr>
        <p:spPr>
          <a:xfrm>
            <a:off x="5536812" y="4040803"/>
            <a:ext cx="1233490"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(10,10)</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30</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a:t>
            </a:r>
            <a:endParaRPr lang="en-US" dirty="0" smtClean="0">
              <a:solidFill>
                <a:schemeClr val="bg1">
                  <a:lumMod val="95000"/>
                </a:schemeClr>
              </a:solidFill>
              <a:latin typeface="Angsana New" charset="0"/>
              <a:ea typeface="Angsana New" charset="0"/>
              <a:cs typeface="Angsana New" charset="0"/>
            </a:endParaRP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110</a:t>
            </a:r>
          </a:p>
        </p:txBody>
      </p:sp>
      <p:sp>
        <p:nvSpPr>
          <p:cNvPr id="8" name="Content Placeholder 2"/>
          <p:cNvSpPr txBox="1">
            <a:spLocks/>
          </p:cNvSpPr>
          <p:nvPr/>
        </p:nvSpPr>
        <p:spPr>
          <a:xfrm>
            <a:off x="6946510" y="4040803"/>
            <a:ext cx="1233490"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(5,5)</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30</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2</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110</a:t>
            </a:r>
          </a:p>
        </p:txBody>
      </p:sp>
      <p:sp>
        <p:nvSpPr>
          <p:cNvPr id="10" name="TextBox 9"/>
          <p:cNvSpPr txBox="1"/>
          <p:nvPr/>
        </p:nvSpPr>
        <p:spPr>
          <a:xfrm>
            <a:off x="3012688" y="3717279"/>
            <a:ext cx="4714873" cy="523220"/>
          </a:xfrm>
          <a:prstGeom prst="rect">
            <a:avLst/>
          </a:prstGeom>
          <a:noFill/>
        </p:spPr>
        <p:txBody>
          <a:bodyPr wrap="square" rtlCol="0">
            <a:spAutoFit/>
          </a:bodyPr>
          <a:lstStyle/>
          <a:p>
            <a:pPr algn="ctr"/>
            <a:r>
              <a:rPr lang="en-US" sz="2800" b="1" dirty="0" smtClean="0">
                <a:solidFill>
                  <a:schemeClr val="accent4"/>
                </a:solidFill>
                <a:latin typeface="Angsana New" charset="0"/>
                <a:ea typeface="Angsana New" charset="0"/>
                <a:cs typeface="Angsana New" charset="0"/>
              </a:rPr>
              <a:t>Parking Lots</a:t>
            </a:r>
            <a:endParaRPr lang="en-US" sz="2800" b="1" dirty="0">
              <a:solidFill>
                <a:schemeClr val="accent4"/>
              </a:solidFill>
              <a:latin typeface="Angsana New" charset="0"/>
              <a:ea typeface="Angsana New" charset="0"/>
              <a:cs typeface="Angsana New" charset="0"/>
            </a:endParaRPr>
          </a:p>
        </p:txBody>
      </p:sp>
      <p:sp>
        <p:nvSpPr>
          <p:cNvPr id="15" name="Content Placeholder 2"/>
          <p:cNvSpPr txBox="1">
            <a:spLocks/>
          </p:cNvSpPr>
          <p:nvPr/>
        </p:nvSpPr>
        <p:spPr>
          <a:xfrm>
            <a:off x="8151425" y="1008675"/>
            <a:ext cx="1414464"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(0,0)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2</a:t>
            </a:r>
            <a:endParaRPr lang="en-US" dirty="0" smtClean="0">
              <a:solidFill>
                <a:schemeClr val="bg1">
                  <a:lumMod val="95000"/>
                </a:schemeClr>
              </a:solidFill>
              <a:latin typeface="Angsana New" charset="0"/>
              <a:ea typeface="Angsana New" charset="0"/>
              <a:cs typeface="Angsana New" charset="0"/>
            </a:endParaRP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10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2</a:t>
            </a:r>
            <a:endParaRPr lang="en-US" dirty="0" smtClean="0">
              <a:solidFill>
                <a:schemeClr val="bg1">
                  <a:lumMod val="95000"/>
                </a:schemeClr>
              </a:solidFill>
              <a:latin typeface="Angsana New" charset="0"/>
              <a:ea typeface="Angsana New" charset="0"/>
              <a:cs typeface="Angsana New" charset="0"/>
            </a:endParaRP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regular</a:t>
            </a:r>
          </a:p>
          <a:p>
            <a:pPr marL="0" indent="0" algn="ctr">
              <a:lnSpc>
                <a:spcPct val="100000"/>
              </a:lnSpc>
              <a:spcBef>
                <a:spcPts val="0"/>
              </a:spcBef>
              <a:buFontTx/>
              <a:buNone/>
            </a:pPr>
            <a:r>
              <a:rPr lang="en-US" dirty="0" err="1" smtClean="0">
                <a:solidFill>
                  <a:schemeClr val="bg1">
                    <a:lumMod val="95000"/>
                  </a:schemeClr>
                </a:solidFill>
                <a:latin typeface="Angsana New" charset="0"/>
                <a:ea typeface="Angsana New" charset="0"/>
                <a:cs typeface="Angsana New" charset="0"/>
              </a:rPr>
              <a:t>lowcost</a:t>
            </a:r>
            <a:endParaRPr lang="en-US" dirty="0">
              <a:solidFill>
                <a:schemeClr val="bg1">
                  <a:lumMod val="95000"/>
                </a:schemeClr>
              </a:solidFill>
              <a:latin typeface="Angsana New" charset="0"/>
              <a:ea typeface="Angsana New" charset="0"/>
              <a:cs typeface="Angsana New" charset="0"/>
            </a:endParaRPr>
          </a:p>
        </p:txBody>
      </p:sp>
      <p:sp>
        <p:nvSpPr>
          <p:cNvPr id="23" name="Content Placeholder 2"/>
          <p:cNvSpPr txBox="1">
            <a:spLocks/>
          </p:cNvSpPr>
          <p:nvPr/>
        </p:nvSpPr>
        <p:spPr>
          <a:xfrm>
            <a:off x="8241912" y="4040803"/>
            <a:ext cx="1233490"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(4,4)</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30</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4</a:t>
            </a:r>
            <a:endParaRPr lang="en-US" dirty="0" smtClean="0">
              <a:solidFill>
                <a:schemeClr val="bg1">
                  <a:lumMod val="95000"/>
                </a:schemeClr>
              </a:solidFill>
              <a:latin typeface="Angsana New" charset="0"/>
              <a:ea typeface="Angsana New" charset="0"/>
              <a:cs typeface="Angsana New" charset="0"/>
            </a:endParaRP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110</a:t>
            </a:r>
          </a:p>
        </p:txBody>
      </p:sp>
      <p:grpSp>
        <p:nvGrpSpPr>
          <p:cNvPr id="29" name="Group 28"/>
          <p:cNvGrpSpPr/>
          <p:nvPr/>
        </p:nvGrpSpPr>
        <p:grpSpPr>
          <a:xfrm>
            <a:off x="5436801" y="0"/>
            <a:ext cx="1433512" cy="1256328"/>
            <a:chOff x="3262313" y="-79989"/>
            <a:chExt cx="1433512" cy="1256328"/>
          </a:xfrm>
        </p:grpSpPr>
        <p:sp>
          <p:nvSpPr>
            <p:cNvPr id="26" name="TextBox 25"/>
            <p:cNvSpPr txBox="1"/>
            <p:nvPr/>
          </p:nvSpPr>
          <p:spPr>
            <a:xfrm>
              <a:off x="3262313" y="-79989"/>
              <a:ext cx="1433512" cy="954107"/>
            </a:xfrm>
            <a:prstGeom prst="rect">
              <a:avLst/>
            </a:prstGeom>
            <a:noFill/>
          </p:spPr>
          <p:txBody>
            <a:bodyPr wrap="square" rtlCol="0">
              <a:spAutoFit/>
            </a:bodyPr>
            <a:lstStyle/>
            <a:p>
              <a:pPr algn="ctr"/>
              <a:r>
                <a:rPr lang="en-US" sz="2800" dirty="0" smtClean="0">
                  <a:solidFill>
                    <a:srgbClr val="C00000"/>
                  </a:solidFill>
                  <a:latin typeface="Angsana New" charset="0"/>
                  <a:ea typeface="Angsana New" charset="0"/>
                  <a:cs typeface="Angsana New" charset="0"/>
                </a:rPr>
                <a:t>1</a:t>
              </a:r>
              <a:r>
                <a:rPr lang="en-US" sz="2800" baseline="30000" dirty="0" smtClean="0">
                  <a:solidFill>
                    <a:srgbClr val="C00000"/>
                  </a:solidFill>
                  <a:latin typeface="Angsana New" charset="0"/>
                  <a:ea typeface="Angsana New" charset="0"/>
                  <a:cs typeface="Angsana New" charset="0"/>
                </a:rPr>
                <a:t>st</a:t>
              </a:r>
              <a:r>
                <a:rPr lang="en-US" sz="2800" dirty="0" smtClean="0">
                  <a:solidFill>
                    <a:srgbClr val="00B0F0"/>
                  </a:solidFill>
                  <a:latin typeface="Angsana New" charset="0"/>
                  <a:ea typeface="Angsana New" charset="0"/>
                  <a:cs typeface="Angsana New" charset="0"/>
                </a:rPr>
                <a:t> </a:t>
              </a:r>
              <a:r>
                <a:rPr lang="en-US" sz="2800" dirty="0" smtClean="0">
                  <a:solidFill>
                    <a:srgbClr val="C00000"/>
                  </a:solidFill>
                  <a:latin typeface="Angsana New" charset="0"/>
                  <a:ea typeface="Angsana New" charset="0"/>
                  <a:cs typeface="Angsana New" charset="0"/>
                </a:rPr>
                <a:t>experiment</a:t>
              </a:r>
            </a:p>
          </p:txBody>
        </p:sp>
        <p:sp>
          <p:nvSpPr>
            <p:cNvPr id="28" name="Right Brace 27"/>
            <p:cNvSpPr/>
            <p:nvPr/>
          </p:nvSpPr>
          <p:spPr>
            <a:xfrm rot="5400000" flipH="1" flipV="1">
              <a:off x="3745822" y="664489"/>
              <a:ext cx="422332" cy="601367"/>
            </a:xfrm>
            <a:prstGeom prst="rightBrace">
              <a:avLst>
                <a:gd name="adj1" fmla="val 8333"/>
                <a:gd name="adj2" fmla="val 48582"/>
              </a:avLst>
            </a:prstGeom>
            <a:ln>
              <a:solidFill>
                <a:srgbClr val="9800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0" name="Group 29"/>
          <p:cNvGrpSpPr/>
          <p:nvPr/>
        </p:nvGrpSpPr>
        <p:grpSpPr>
          <a:xfrm>
            <a:off x="6846499" y="19053"/>
            <a:ext cx="1433512" cy="1256328"/>
            <a:chOff x="3262313" y="-79989"/>
            <a:chExt cx="1433512" cy="1256328"/>
          </a:xfrm>
        </p:grpSpPr>
        <p:sp>
          <p:nvSpPr>
            <p:cNvPr id="31" name="TextBox 30"/>
            <p:cNvSpPr txBox="1"/>
            <p:nvPr/>
          </p:nvSpPr>
          <p:spPr>
            <a:xfrm>
              <a:off x="3262313" y="-79989"/>
              <a:ext cx="1433512" cy="954107"/>
            </a:xfrm>
            <a:prstGeom prst="rect">
              <a:avLst/>
            </a:prstGeom>
            <a:noFill/>
          </p:spPr>
          <p:txBody>
            <a:bodyPr wrap="square" rtlCol="0">
              <a:spAutoFit/>
            </a:bodyPr>
            <a:lstStyle/>
            <a:p>
              <a:pPr algn="ctr"/>
              <a:r>
                <a:rPr lang="en-US" sz="2800" dirty="0" smtClean="0">
                  <a:solidFill>
                    <a:srgbClr val="C00000"/>
                  </a:solidFill>
                  <a:latin typeface="Angsana New" charset="0"/>
                  <a:ea typeface="Angsana New" charset="0"/>
                  <a:cs typeface="Angsana New" charset="0"/>
                </a:rPr>
                <a:t>2</a:t>
              </a:r>
              <a:r>
                <a:rPr lang="en-US" sz="2800" baseline="30000" dirty="0" smtClean="0">
                  <a:solidFill>
                    <a:srgbClr val="C00000"/>
                  </a:solidFill>
                  <a:latin typeface="Angsana New" charset="0"/>
                  <a:ea typeface="Angsana New" charset="0"/>
                  <a:cs typeface="Angsana New" charset="0"/>
                </a:rPr>
                <a:t>nd</a:t>
              </a:r>
              <a:r>
                <a:rPr lang="en-US" sz="2800" dirty="0" smtClean="0">
                  <a:solidFill>
                    <a:srgbClr val="C00000"/>
                  </a:solidFill>
                  <a:latin typeface="Angsana New" charset="0"/>
                  <a:ea typeface="Angsana New" charset="0"/>
                  <a:cs typeface="Angsana New" charset="0"/>
                </a:rPr>
                <a:t> experiment</a:t>
              </a:r>
            </a:p>
          </p:txBody>
        </p:sp>
        <p:sp>
          <p:nvSpPr>
            <p:cNvPr id="32" name="Right Brace 31"/>
            <p:cNvSpPr/>
            <p:nvPr/>
          </p:nvSpPr>
          <p:spPr>
            <a:xfrm rot="5400000" flipH="1" flipV="1">
              <a:off x="3745822" y="664489"/>
              <a:ext cx="422332" cy="601367"/>
            </a:xfrm>
            <a:prstGeom prst="rightBrace">
              <a:avLst>
                <a:gd name="adj1" fmla="val 8333"/>
                <a:gd name="adj2" fmla="val 48582"/>
              </a:avLst>
            </a:prstGeom>
            <a:ln>
              <a:solidFill>
                <a:srgbClr val="9800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3" name="Group 32"/>
          <p:cNvGrpSpPr/>
          <p:nvPr/>
        </p:nvGrpSpPr>
        <p:grpSpPr>
          <a:xfrm>
            <a:off x="8132376" y="10770"/>
            <a:ext cx="1433512" cy="1256328"/>
            <a:chOff x="3262313" y="-79989"/>
            <a:chExt cx="1433512" cy="1256328"/>
          </a:xfrm>
        </p:grpSpPr>
        <p:sp>
          <p:nvSpPr>
            <p:cNvPr id="34" name="TextBox 33"/>
            <p:cNvSpPr txBox="1"/>
            <p:nvPr/>
          </p:nvSpPr>
          <p:spPr>
            <a:xfrm>
              <a:off x="3262313" y="-79989"/>
              <a:ext cx="1433512" cy="954107"/>
            </a:xfrm>
            <a:prstGeom prst="rect">
              <a:avLst/>
            </a:prstGeom>
            <a:noFill/>
          </p:spPr>
          <p:txBody>
            <a:bodyPr wrap="square" rtlCol="0">
              <a:spAutoFit/>
            </a:bodyPr>
            <a:lstStyle/>
            <a:p>
              <a:pPr algn="ctr"/>
              <a:r>
                <a:rPr lang="en-US" sz="2800" dirty="0" smtClean="0">
                  <a:solidFill>
                    <a:srgbClr val="C00000"/>
                  </a:solidFill>
                  <a:latin typeface="Angsana New" charset="0"/>
                  <a:ea typeface="Angsana New" charset="0"/>
                  <a:cs typeface="Angsana New" charset="0"/>
                </a:rPr>
                <a:t>3</a:t>
              </a:r>
              <a:r>
                <a:rPr lang="en-US" sz="2800" baseline="30000" dirty="0" smtClean="0">
                  <a:solidFill>
                    <a:srgbClr val="C00000"/>
                  </a:solidFill>
                  <a:latin typeface="Angsana New" charset="0"/>
                  <a:ea typeface="Angsana New" charset="0"/>
                  <a:cs typeface="Angsana New" charset="0"/>
                </a:rPr>
                <a:t>rd</a:t>
              </a:r>
              <a:r>
                <a:rPr lang="en-US" sz="2800" dirty="0" smtClean="0">
                  <a:solidFill>
                    <a:srgbClr val="C00000"/>
                  </a:solidFill>
                  <a:latin typeface="Angsana New" charset="0"/>
                  <a:ea typeface="Angsana New" charset="0"/>
                  <a:cs typeface="Angsana New" charset="0"/>
                </a:rPr>
                <a:t> experiment</a:t>
              </a:r>
            </a:p>
          </p:txBody>
        </p:sp>
        <p:sp>
          <p:nvSpPr>
            <p:cNvPr id="35" name="Right Brace 34"/>
            <p:cNvSpPr/>
            <p:nvPr/>
          </p:nvSpPr>
          <p:spPr>
            <a:xfrm rot="5400000" flipH="1" flipV="1">
              <a:off x="3745822" y="664489"/>
              <a:ext cx="422332" cy="601367"/>
            </a:xfrm>
            <a:prstGeom prst="rightBrace">
              <a:avLst>
                <a:gd name="adj1" fmla="val 8333"/>
                <a:gd name="adj2" fmla="val 48582"/>
              </a:avLst>
            </a:prstGeom>
            <a:ln>
              <a:solidFill>
                <a:srgbClr val="9800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Right Brace 35"/>
          <p:cNvSpPr/>
          <p:nvPr/>
        </p:nvSpPr>
        <p:spPr>
          <a:xfrm rot="5400000" flipH="1" flipV="1">
            <a:off x="7317616" y="2430379"/>
            <a:ext cx="236474" cy="3383765"/>
          </a:xfrm>
          <a:prstGeom prst="rightBrace">
            <a:avLst>
              <a:gd name="adj1" fmla="val 8333"/>
              <a:gd name="adj2" fmla="val 48582"/>
            </a:avLst>
          </a:prstGeom>
          <a:ln>
            <a:solidFill>
              <a:srgbClr val="9800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37" name="TextBox 36"/>
          <p:cNvSpPr txBox="1"/>
          <p:nvPr/>
        </p:nvSpPr>
        <p:spPr>
          <a:xfrm>
            <a:off x="6217852" y="3562224"/>
            <a:ext cx="2887454" cy="523220"/>
          </a:xfrm>
          <a:prstGeom prst="rect">
            <a:avLst/>
          </a:prstGeom>
          <a:noFill/>
        </p:spPr>
        <p:txBody>
          <a:bodyPr wrap="square" rtlCol="0">
            <a:spAutoFit/>
          </a:bodyPr>
          <a:lstStyle/>
          <a:p>
            <a:pPr algn="just"/>
            <a:r>
              <a:rPr lang="en-US" sz="2800" dirty="0">
                <a:solidFill>
                  <a:srgbClr val="C00000"/>
                </a:solidFill>
                <a:latin typeface="Angsana New" charset="0"/>
                <a:ea typeface="Angsana New" charset="0"/>
                <a:cs typeface="Angsana New" charset="0"/>
              </a:rPr>
              <a:t>s</a:t>
            </a:r>
            <a:r>
              <a:rPr lang="en-US" sz="2800" dirty="0" smtClean="0">
                <a:solidFill>
                  <a:srgbClr val="C00000"/>
                </a:solidFill>
                <a:latin typeface="Angsana New" charset="0"/>
                <a:ea typeface="Angsana New" charset="0"/>
                <a:cs typeface="Angsana New" charset="0"/>
              </a:rPr>
              <a:t>imilar to 3 experiments</a:t>
            </a:r>
          </a:p>
        </p:txBody>
      </p:sp>
    </p:spTree>
    <p:extLst>
      <p:ext uri="{BB962C8B-B14F-4D97-AF65-F5344CB8AC3E}">
        <p14:creationId xmlns:p14="http://schemas.microsoft.com/office/powerpoint/2010/main" val="2741034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989062" y="806090"/>
            <a:ext cx="5489162" cy="5505114"/>
            <a:chOff x="3208154" y="869795"/>
            <a:chExt cx="5489162" cy="5505114"/>
          </a:xfrm>
        </p:grpSpPr>
        <p:pic>
          <p:nvPicPr>
            <p:cNvPr id="4" name="Picture 3"/>
            <p:cNvPicPr>
              <a:picLocks noChangeAspect="1"/>
            </p:cNvPicPr>
            <p:nvPr/>
          </p:nvPicPr>
          <p:blipFill>
            <a:blip r:embed="rId2"/>
            <a:stretch>
              <a:fillRect/>
            </a:stretch>
          </p:blipFill>
          <p:spPr>
            <a:xfrm>
              <a:off x="3652838" y="1066800"/>
              <a:ext cx="4876800" cy="4876800"/>
            </a:xfrm>
            <a:prstGeom prst="rect">
              <a:avLst/>
            </a:prstGeom>
          </p:spPr>
        </p:pic>
        <p:sp>
          <p:nvSpPr>
            <p:cNvPr id="6" name="TextBox 5"/>
            <p:cNvSpPr txBox="1"/>
            <p:nvPr/>
          </p:nvSpPr>
          <p:spPr>
            <a:xfrm>
              <a:off x="3720503" y="5473958"/>
              <a:ext cx="971550" cy="523220"/>
            </a:xfrm>
            <a:prstGeom prst="rect">
              <a:avLst/>
            </a:prstGeom>
            <a:noFill/>
          </p:spPr>
          <p:txBody>
            <a:bodyPr wrap="square" rtlCol="0">
              <a:spAutoFit/>
            </a:bodyPr>
            <a:lstStyle/>
            <a:p>
              <a:r>
                <a:rPr lang="en-US" sz="2800" dirty="0" smtClean="0">
                  <a:solidFill>
                    <a:schemeClr val="bg1">
                      <a:lumMod val="95000"/>
                    </a:schemeClr>
                  </a:solidFill>
                  <a:latin typeface="Angsana New" charset="0"/>
                  <a:ea typeface="Angsana New" charset="0"/>
                  <a:cs typeface="Angsana New" charset="0"/>
                </a:rPr>
                <a:t>Car</a:t>
              </a:r>
              <a:endParaRPr lang="en-US" sz="2800" dirty="0">
                <a:solidFill>
                  <a:schemeClr val="bg1">
                    <a:lumMod val="95000"/>
                  </a:schemeClr>
                </a:solidFill>
                <a:latin typeface="Angsana New" charset="0"/>
                <a:ea typeface="Angsana New" charset="0"/>
                <a:cs typeface="Angsana New" charset="0"/>
              </a:endParaRPr>
            </a:p>
          </p:txBody>
        </p:sp>
        <p:sp>
          <p:nvSpPr>
            <p:cNvPr id="7" name="Oval 6"/>
            <p:cNvSpPr/>
            <p:nvPr/>
          </p:nvSpPr>
          <p:spPr>
            <a:xfrm>
              <a:off x="5991225" y="3398043"/>
              <a:ext cx="200025" cy="2143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759860" y="4626698"/>
              <a:ext cx="200025" cy="2143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492028" y="4869444"/>
              <a:ext cx="200025" cy="2143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552825" y="5836443"/>
              <a:ext cx="200025" cy="214313"/>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786918" y="4088120"/>
              <a:ext cx="1978262" cy="523220"/>
            </a:xfrm>
            <a:prstGeom prst="rect">
              <a:avLst/>
            </a:prstGeom>
            <a:noFill/>
          </p:spPr>
          <p:txBody>
            <a:bodyPr wrap="square" rtlCol="0">
              <a:spAutoFit/>
            </a:bodyPr>
            <a:lstStyle/>
            <a:p>
              <a:r>
                <a:rPr lang="en-US" sz="2800" dirty="0" smtClean="0">
                  <a:solidFill>
                    <a:schemeClr val="bg1">
                      <a:lumMod val="95000"/>
                    </a:schemeClr>
                  </a:solidFill>
                  <a:latin typeface="Angsana New" charset="0"/>
                  <a:ea typeface="Angsana New" charset="0"/>
                  <a:cs typeface="Angsana New" charset="0"/>
                </a:rPr>
                <a:t>ParkingLot1 </a:t>
              </a:r>
              <a:r>
                <a:rPr lang="mr-IN" sz="2800" dirty="0" smtClean="0">
                  <a:solidFill>
                    <a:schemeClr val="accent4">
                      <a:lumMod val="20000"/>
                      <a:lumOff val="80000"/>
                    </a:schemeClr>
                  </a:solidFill>
                  <a:latin typeface="Angsana New" charset="0"/>
                  <a:ea typeface="Angsana New" charset="0"/>
                  <a:cs typeface="Angsana New" charset="0"/>
                </a:rPr>
                <a:t>–</a:t>
              </a:r>
              <a:r>
                <a:rPr lang="en-US" sz="2800" dirty="0" smtClean="0">
                  <a:solidFill>
                    <a:schemeClr val="accent4">
                      <a:lumMod val="20000"/>
                      <a:lumOff val="80000"/>
                    </a:schemeClr>
                  </a:solidFill>
                  <a:latin typeface="Angsana New" charset="0"/>
                  <a:ea typeface="Angsana New" charset="0"/>
                  <a:cs typeface="Angsana New" charset="0"/>
                </a:rPr>
                <a:t> 2€</a:t>
              </a:r>
              <a:endParaRPr lang="en-US" sz="2800" dirty="0">
                <a:solidFill>
                  <a:schemeClr val="accent4">
                    <a:lumMod val="20000"/>
                    <a:lumOff val="80000"/>
                  </a:schemeClr>
                </a:solidFill>
                <a:latin typeface="Angsana New" charset="0"/>
                <a:ea typeface="Angsana New" charset="0"/>
                <a:cs typeface="Angsana New" charset="0"/>
              </a:endParaRPr>
            </a:p>
          </p:txBody>
        </p:sp>
        <p:sp>
          <p:nvSpPr>
            <p:cNvPr id="13" name="TextBox 12"/>
            <p:cNvSpPr txBox="1"/>
            <p:nvPr/>
          </p:nvSpPr>
          <p:spPr>
            <a:xfrm>
              <a:off x="4489938" y="4947099"/>
              <a:ext cx="1866257" cy="523220"/>
            </a:xfrm>
            <a:prstGeom prst="rect">
              <a:avLst/>
            </a:prstGeom>
            <a:noFill/>
          </p:spPr>
          <p:txBody>
            <a:bodyPr wrap="square" rtlCol="0">
              <a:spAutoFit/>
            </a:bodyPr>
            <a:lstStyle/>
            <a:p>
              <a:r>
                <a:rPr lang="en-US" sz="2800" dirty="0" smtClean="0">
                  <a:solidFill>
                    <a:schemeClr val="bg1">
                      <a:lumMod val="95000"/>
                    </a:schemeClr>
                  </a:solidFill>
                  <a:latin typeface="Angsana New" charset="0"/>
                  <a:ea typeface="Angsana New" charset="0"/>
                  <a:cs typeface="Angsana New" charset="0"/>
                </a:rPr>
                <a:t>ParkingLot0 </a:t>
              </a:r>
              <a:r>
                <a:rPr lang="mr-IN" sz="2800" dirty="0" smtClean="0">
                  <a:solidFill>
                    <a:schemeClr val="accent4">
                      <a:lumMod val="20000"/>
                      <a:lumOff val="80000"/>
                    </a:schemeClr>
                  </a:solidFill>
                  <a:latin typeface="Angsana New" charset="0"/>
                  <a:ea typeface="Angsana New" charset="0"/>
                  <a:cs typeface="Angsana New" charset="0"/>
                </a:rPr>
                <a:t>–</a:t>
              </a:r>
              <a:r>
                <a:rPr lang="en-US" sz="2800" dirty="0" smtClean="0">
                  <a:solidFill>
                    <a:schemeClr val="accent4">
                      <a:lumMod val="20000"/>
                      <a:lumOff val="80000"/>
                    </a:schemeClr>
                  </a:solidFill>
                  <a:latin typeface="Angsana New" charset="0"/>
                  <a:ea typeface="Angsana New" charset="0"/>
                  <a:cs typeface="Angsana New" charset="0"/>
                </a:rPr>
                <a:t> 1€</a:t>
              </a:r>
              <a:endParaRPr lang="en-US" sz="2800" dirty="0">
                <a:solidFill>
                  <a:schemeClr val="accent4">
                    <a:lumMod val="20000"/>
                    <a:lumOff val="80000"/>
                  </a:schemeClr>
                </a:solidFill>
                <a:latin typeface="Angsana New" charset="0"/>
                <a:ea typeface="Angsana New" charset="0"/>
                <a:cs typeface="Angsana New" charset="0"/>
              </a:endParaRPr>
            </a:p>
          </p:txBody>
        </p:sp>
        <p:sp>
          <p:nvSpPr>
            <p:cNvPr id="14" name="TextBox 13"/>
            <p:cNvSpPr txBox="1"/>
            <p:nvPr/>
          </p:nvSpPr>
          <p:spPr>
            <a:xfrm>
              <a:off x="5899404" y="2962819"/>
              <a:ext cx="1928751" cy="523220"/>
            </a:xfrm>
            <a:prstGeom prst="rect">
              <a:avLst/>
            </a:prstGeom>
            <a:noFill/>
          </p:spPr>
          <p:txBody>
            <a:bodyPr wrap="square" rtlCol="0">
              <a:spAutoFit/>
            </a:bodyPr>
            <a:lstStyle/>
            <a:p>
              <a:r>
                <a:rPr lang="en-US" sz="2800" dirty="0" smtClean="0">
                  <a:solidFill>
                    <a:schemeClr val="bg1">
                      <a:lumMod val="95000"/>
                    </a:schemeClr>
                  </a:solidFill>
                  <a:latin typeface="Angsana New" charset="0"/>
                  <a:ea typeface="Angsana New" charset="0"/>
                  <a:cs typeface="Angsana New" charset="0"/>
                </a:rPr>
                <a:t>ParkingLot2 </a:t>
              </a:r>
              <a:r>
                <a:rPr lang="mr-IN" sz="2800" dirty="0" smtClean="0">
                  <a:solidFill>
                    <a:schemeClr val="accent4">
                      <a:lumMod val="20000"/>
                      <a:lumOff val="80000"/>
                    </a:schemeClr>
                  </a:solidFill>
                  <a:latin typeface="Angsana New" charset="0"/>
                  <a:ea typeface="Angsana New" charset="0"/>
                  <a:cs typeface="Angsana New" charset="0"/>
                </a:rPr>
                <a:t>–</a:t>
              </a:r>
              <a:r>
                <a:rPr lang="en-US" sz="2800" dirty="0" smtClean="0">
                  <a:solidFill>
                    <a:schemeClr val="accent4">
                      <a:lumMod val="20000"/>
                      <a:lumOff val="80000"/>
                    </a:schemeClr>
                  </a:solidFill>
                  <a:latin typeface="Angsana New" charset="0"/>
                  <a:ea typeface="Angsana New" charset="0"/>
                  <a:cs typeface="Angsana New" charset="0"/>
                </a:rPr>
                <a:t> 4€</a:t>
              </a:r>
              <a:endParaRPr lang="en-US" sz="2800" dirty="0">
                <a:solidFill>
                  <a:schemeClr val="accent4">
                    <a:lumMod val="20000"/>
                    <a:lumOff val="80000"/>
                  </a:schemeClr>
                </a:solidFill>
                <a:latin typeface="Angsana New" charset="0"/>
                <a:ea typeface="Angsana New" charset="0"/>
                <a:cs typeface="Angsana New" charset="0"/>
              </a:endParaRPr>
            </a:p>
          </p:txBody>
        </p:sp>
        <p:sp>
          <p:nvSpPr>
            <p:cNvPr id="15" name="TextBox 14"/>
            <p:cNvSpPr txBox="1"/>
            <p:nvPr/>
          </p:nvSpPr>
          <p:spPr>
            <a:xfrm>
              <a:off x="4692053" y="5851689"/>
              <a:ext cx="359449" cy="523220"/>
            </a:xfrm>
            <a:prstGeom prst="rect">
              <a:avLst/>
            </a:prstGeom>
            <a:noFill/>
          </p:spPr>
          <p:txBody>
            <a:bodyPr wrap="square" rtlCol="0">
              <a:spAutoFit/>
            </a:bodyPr>
            <a:lstStyle/>
            <a:p>
              <a:pPr algn="ctr"/>
              <a:r>
                <a:rPr lang="en-US" sz="2800" smtClean="0">
                  <a:solidFill>
                    <a:schemeClr val="bg1">
                      <a:lumMod val="95000"/>
                    </a:schemeClr>
                  </a:solidFill>
                  <a:latin typeface="Angsana New" charset="0"/>
                  <a:ea typeface="Angsana New" charset="0"/>
                  <a:cs typeface="Angsana New" charset="0"/>
                </a:rPr>
                <a:t>5</a:t>
              </a:r>
              <a:endParaRPr lang="en-US" sz="2800" dirty="0">
                <a:solidFill>
                  <a:schemeClr val="bg1">
                    <a:lumMod val="95000"/>
                  </a:schemeClr>
                </a:solidFill>
                <a:latin typeface="Angsana New" charset="0"/>
                <a:ea typeface="Angsana New" charset="0"/>
                <a:cs typeface="Angsana New" charset="0"/>
              </a:endParaRPr>
            </a:p>
          </p:txBody>
        </p:sp>
        <p:sp>
          <p:nvSpPr>
            <p:cNvPr id="16" name="TextBox 15"/>
            <p:cNvSpPr txBox="1"/>
            <p:nvPr/>
          </p:nvSpPr>
          <p:spPr>
            <a:xfrm>
              <a:off x="4432617" y="5836443"/>
              <a:ext cx="359449" cy="523220"/>
            </a:xfrm>
            <a:prstGeom prst="rect">
              <a:avLst/>
            </a:prstGeom>
            <a:noFill/>
          </p:spPr>
          <p:txBody>
            <a:bodyPr wrap="square" rtlCol="0">
              <a:spAutoFit/>
            </a:bodyPr>
            <a:lstStyle/>
            <a:p>
              <a:pPr algn="ctr"/>
              <a:r>
                <a:rPr lang="en-US" sz="2800" dirty="0">
                  <a:solidFill>
                    <a:schemeClr val="bg1">
                      <a:lumMod val="95000"/>
                    </a:schemeClr>
                  </a:solidFill>
                  <a:latin typeface="Angsana New" charset="0"/>
                  <a:ea typeface="Angsana New" charset="0"/>
                  <a:cs typeface="Angsana New" charset="0"/>
                </a:rPr>
                <a:t>4</a:t>
              </a:r>
            </a:p>
          </p:txBody>
        </p:sp>
        <p:sp>
          <p:nvSpPr>
            <p:cNvPr id="17" name="TextBox 16"/>
            <p:cNvSpPr txBox="1"/>
            <p:nvPr/>
          </p:nvSpPr>
          <p:spPr>
            <a:xfrm>
              <a:off x="5911512" y="5846265"/>
              <a:ext cx="444683" cy="523220"/>
            </a:xfrm>
            <a:prstGeom prst="rect">
              <a:avLst/>
            </a:prstGeom>
            <a:noFill/>
          </p:spPr>
          <p:txBody>
            <a:bodyPr wrap="square" rtlCol="0">
              <a:spAutoFit/>
            </a:bodyPr>
            <a:lstStyle/>
            <a:p>
              <a:pPr algn="ctr"/>
              <a:r>
                <a:rPr lang="en-US" sz="2800" smtClean="0">
                  <a:solidFill>
                    <a:schemeClr val="bg1">
                      <a:lumMod val="95000"/>
                    </a:schemeClr>
                  </a:solidFill>
                  <a:latin typeface="Angsana New" charset="0"/>
                  <a:ea typeface="Angsana New" charset="0"/>
                  <a:cs typeface="Angsana New" charset="0"/>
                </a:rPr>
                <a:t>10</a:t>
              </a:r>
              <a:endParaRPr lang="en-US" sz="2800" dirty="0">
                <a:solidFill>
                  <a:schemeClr val="bg1">
                    <a:lumMod val="95000"/>
                  </a:schemeClr>
                </a:solidFill>
                <a:latin typeface="Angsana New" charset="0"/>
                <a:ea typeface="Angsana New" charset="0"/>
                <a:cs typeface="Angsana New" charset="0"/>
              </a:endParaRPr>
            </a:p>
          </p:txBody>
        </p:sp>
        <p:sp>
          <p:nvSpPr>
            <p:cNvPr id="18" name="TextBox 17"/>
            <p:cNvSpPr txBox="1"/>
            <p:nvPr/>
          </p:nvSpPr>
          <p:spPr>
            <a:xfrm>
              <a:off x="3208154" y="3224429"/>
              <a:ext cx="444683" cy="523220"/>
            </a:xfrm>
            <a:prstGeom prst="rect">
              <a:avLst/>
            </a:prstGeom>
            <a:noFill/>
          </p:spPr>
          <p:txBody>
            <a:bodyPr wrap="square" rtlCol="0">
              <a:spAutoFit/>
            </a:bodyPr>
            <a:lstStyle/>
            <a:p>
              <a:pPr algn="ctr"/>
              <a:r>
                <a:rPr lang="en-US" sz="2800" smtClean="0">
                  <a:solidFill>
                    <a:schemeClr val="bg1">
                      <a:lumMod val="95000"/>
                    </a:schemeClr>
                  </a:solidFill>
                  <a:latin typeface="Angsana New" charset="0"/>
                  <a:ea typeface="Angsana New" charset="0"/>
                  <a:cs typeface="Angsana New" charset="0"/>
                </a:rPr>
                <a:t>10</a:t>
              </a:r>
              <a:endParaRPr lang="en-US" sz="2800" dirty="0">
                <a:solidFill>
                  <a:schemeClr val="bg1">
                    <a:lumMod val="95000"/>
                  </a:schemeClr>
                </a:solidFill>
                <a:latin typeface="Angsana New" charset="0"/>
                <a:ea typeface="Angsana New" charset="0"/>
                <a:cs typeface="Angsana New" charset="0"/>
              </a:endParaRPr>
            </a:p>
          </p:txBody>
        </p:sp>
        <p:sp>
          <p:nvSpPr>
            <p:cNvPr id="19" name="TextBox 18"/>
            <p:cNvSpPr txBox="1"/>
            <p:nvPr/>
          </p:nvSpPr>
          <p:spPr>
            <a:xfrm>
              <a:off x="3280135" y="4453380"/>
              <a:ext cx="359449" cy="523220"/>
            </a:xfrm>
            <a:prstGeom prst="rect">
              <a:avLst/>
            </a:prstGeom>
            <a:noFill/>
          </p:spPr>
          <p:txBody>
            <a:bodyPr wrap="square" rtlCol="0">
              <a:spAutoFit/>
            </a:bodyPr>
            <a:lstStyle/>
            <a:p>
              <a:pPr algn="ctr"/>
              <a:r>
                <a:rPr lang="en-US" sz="2800" smtClean="0">
                  <a:solidFill>
                    <a:schemeClr val="bg1">
                      <a:lumMod val="95000"/>
                    </a:schemeClr>
                  </a:solidFill>
                  <a:latin typeface="Angsana New" charset="0"/>
                  <a:ea typeface="Angsana New" charset="0"/>
                  <a:cs typeface="Angsana New" charset="0"/>
                </a:rPr>
                <a:t>5</a:t>
              </a:r>
              <a:endParaRPr lang="en-US" sz="2800" dirty="0">
                <a:solidFill>
                  <a:schemeClr val="bg1">
                    <a:lumMod val="95000"/>
                  </a:schemeClr>
                </a:solidFill>
                <a:latin typeface="Angsana New" charset="0"/>
                <a:ea typeface="Angsana New" charset="0"/>
                <a:cs typeface="Angsana New" charset="0"/>
              </a:endParaRPr>
            </a:p>
          </p:txBody>
        </p:sp>
        <p:sp>
          <p:nvSpPr>
            <p:cNvPr id="20" name="TextBox 19"/>
            <p:cNvSpPr txBox="1"/>
            <p:nvPr/>
          </p:nvSpPr>
          <p:spPr>
            <a:xfrm>
              <a:off x="3258628" y="4713982"/>
              <a:ext cx="359449" cy="523220"/>
            </a:xfrm>
            <a:prstGeom prst="rect">
              <a:avLst/>
            </a:prstGeom>
            <a:noFill/>
          </p:spPr>
          <p:txBody>
            <a:bodyPr wrap="square" rtlCol="0">
              <a:spAutoFit/>
            </a:bodyPr>
            <a:lstStyle/>
            <a:p>
              <a:pPr algn="ctr"/>
              <a:r>
                <a:rPr lang="en-US" sz="2800" dirty="0">
                  <a:solidFill>
                    <a:schemeClr val="bg1">
                      <a:lumMod val="95000"/>
                    </a:schemeClr>
                  </a:solidFill>
                  <a:latin typeface="Angsana New" charset="0"/>
                  <a:ea typeface="Angsana New" charset="0"/>
                  <a:cs typeface="Angsana New" charset="0"/>
                </a:rPr>
                <a:t>4</a:t>
              </a:r>
            </a:p>
          </p:txBody>
        </p:sp>
        <p:cxnSp>
          <p:nvCxnSpPr>
            <p:cNvPr id="24" name="Straight Arrow Connector 23"/>
            <p:cNvCxnSpPr>
              <a:stCxn id="10" idx="0"/>
            </p:cNvCxnSpPr>
            <p:nvPr/>
          </p:nvCxnSpPr>
          <p:spPr>
            <a:xfrm flipV="1">
              <a:off x="3652838" y="869795"/>
              <a:ext cx="6625" cy="4966648"/>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6"/>
            </p:cNvCxnSpPr>
            <p:nvPr/>
          </p:nvCxnSpPr>
          <p:spPr>
            <a:xfrm flipV="1">
              <a:off x="3752850" y="5943599"/>
              <a:ext cx="4944466" cy="1"/>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7224523" y="947423"/>
            <a:ext cx="4422172" cy="5693866"/>
          </a:xfrm>
          <a:prstGeom prst="rect">
            <a:avLst/>
          </a:prstGeom>
          <a:noFill/>
        </p:spPr>
        <p:txBody>
          <a:bodyPr wrap="square" rtlCol="0">
            <a:spAutoFit/>
          </a:bodyPr>
          <a:lstStyle/>
          <a:p>
            <a:pPr algn="just"/>
            <a:r>
              <a:rPr lang="en-US" sz="2800" dirty="0" smtClean="0">
                <a:solidFill>
                  <a:schemeClr val="bg1">
                    <a:lumMod val="95000"/>
                  </a:schemeClr>
                </a:solidFill>
                <a:latin typeface="Angsana New" charset="0"/>
                <a:ea typeface="Angsana New" charset="0"/>
                <a:cs typeface="Angsana New" charset="0"/>
              </a:rPr>
              <a:t>1</a:t>
            </a:r>
            <a:r>
              <a:rPr lang="en-US" sz="2800" baseline="30000" dirty="0" smtClean="0">
                <a:solidFill>
                  <a:schemeClr val="bg1">
                    <a:lumMod val="95000"/>
                  </a:schemeClr>
                </a:solidFill>
                <a:latin typeface="Angsana New" charset="0"/>
                <a:ea typeface="Angsana New" charset="0"/>
                <a:cs typeface="Angsana New" charset="0"/>
              </a:rPr>
              <a:t>st</a:t>
            </a:r>
            <a:r>
              <a:rPr lang="en-US" sz="2800" dirty="0" smtClean="0">
                <a:solidFill>
                  <a:schemeClr val="bg1">
                    <a:lumMod val="95000"/>
                  </a:schemeClr>
                </a:solidFill>
                <a:latin typeface="Angsana New" charset="0"/>
                <a:ea typeface="Angsana New" charset="0"/>
                <a:cs typeface="Angsana New" charset="0"/>
              </a:rPr>
              <a:t> experiment:</a:t>
            </a:r>
          </a:p>
          <a:p>
            <a:pPr algn="just"/>
            <a:r>
              <a:rPr lang="en-US" sz="2800" dirty="0" smtClean="0">
                <a:solidFill>
                  <a:schemeClr val="bg1">
                    <a:lumMod val="95000"/>
                  </a:schemeClr>
                </a:solidFill>
                <a:latin typeface="Angsana New" charset="0"/>
                <a:ea typeface="Angsana New" charset="0"/>
                <a:cs typeface="Angsana New" charset="0"/>
              </a:rPr>
              <a:t>Car chooses option which combines lowest cost and distance.</a:t>
            </a:r>
          </a:p>
          <a:p>
            <a:pPr algn="just"/>
            <a:endParaRPr lang="en-US" sz="2800" dirty="0" smtClean="0">
              <a:solidFill>
                <a:schemeClr val="bg1">
                  <a:lumMod val="95000"/>
                </a:schemeClr>
              </a:solidFill>
              <a:latin typeface="Angsana New" charset="0"/>
              <a:ea typeface="Angsana New" charset="0"/>
              <a:cs typeface="Angsana New" charset="0"/>
            </a:endParaRPr>
          </a:p>
          <a:p>
            <a:pPr algn="just"/>
            <a:r>
              <a:rPr lang="en-US" sz="2800" dirty="0" smtClean="0">
                <a:solidFill>
                  <a:schemeClr val="bg1">
                    <a:lumMod val="95000"/>
                  </a:schemeClr>
                </a:solidFill>
                <a:latin typeface="Angsana New" charset="0"/>
                <a:ea typeface="Angsana New" charset="0"/>
                <a:cs typeface="Angsana New" charset="0"/>
              </a:rPr>
              <a:t>2</a:t>
            </a:r>
            <a:r>
              <a:rPr lang="en-US" sz="2800" baseline="30000" dirty="0" smtClean="0">
                <a:solidFill>
                  <a:schemeClr val="bg1">
                    <a:lumMod val="95000"/>
                  </a:schemeClr>
                </a:solidFill>
                <a:latin typeface="Angsana New" charset="0"/>
                <a:ea typeface="Angsana New" charset="0"/>
                <a:cs typeface="Angsana New" charset="0"/>
              </a:rPr>
              <a:t>nd</a:t>
            </a:r>
            <a:r>
              <a:rPr lang="en-US" sz="2800" dirty="0" smtClean="0">
                <a:solidFill>
                  <a:schemeClr val="bg1">
                    <a:lumMod val="95000"/>
                  </a:schemeClr>
                </a:solidFill>
                <a:latin typeface="Angsana New" charset="0"/>
                <a:ea typeface="Angsana New" charset="0"/>
                <a:cs typeface="Angsana New" charset="0"/>
              </a:rPr>
              <a:t> experiment:</a:t>
            </a:r>
          </a:p>
          <a:p>
            <a:pPr algn="just"/>
            <a:r>
              <a:rPr lang="en-US" sz="2800" dirty="0" smtClean="0">
                <a:solidFill>
                  <a:schemeClr val="bg1">
                    <a:lumMod val="95000"/>
                  </a:schemeClr>
                </a:solidFill>
                <a:latin typeface="Angsana New" charset="0"/>
                <a:ea typeface="Angsana New" charset="0"/>
                <a:cs typeface="Angsana New" charset="0"/>
              </a:rPr>
              <a:t>Car with lower distance behavior chooses parking lot with lowest distance between them despite cost.</a:t>
            </a:r>
          </a:p>
          <a:p>
            <a:pPr algn="just"/>
            <a:endParaRPr lang="en-US" sz="2800" dirty="0" smtClean="0">
              <a:solidFill>
                <a:schemeClr val="bg1">
                  <a:lumMod val="95000"/>
                </a:schemeClr>
              </a:solidFill>
              <a:latin typeface="Angsana New" charset="0"/>
              <a:ea typeface="Angsana New" charset="0"/>
              <a:cs typeface="Angsana New" charset="0"/>
            </a:endParaRPr>
          </a:p>
          <a:p>
            <a:pPr algn="just"/>
            <a:r>
              <a:rPr lang="en-US" sz="2800" dirty="0" smtClean="0">
                <a:solidFill>
                  <a:schemeClr val="bg1">
                    <a:lumMod val="95000"/>
                  </a:schemeClr>
                </a:solidFill>
                <a:latin typeface="Angsana New" charset="0"/>
                <a:ea typeface="Angsana New" charset="0"/>
                <a:cs typeface="Angsana New" charset="0"/>
              </a:rPr>
              <a:t>3</a:t>
            </a:r>
            <a:r>
              <a:rPr lang="en-US" sz="2800" baseline="30000" dirty="0" smtClean="0">
                <a:solidFill>
                  <a:schemeClr val="bg1">
                    <a:lumMod val="95000"/>
                  </a:schemeClr>
                </a:solidFill>
                <a:latin typeface="Angsana New" charset="0"/>
                <a:ea typeface="Angsana New" charset="0"/>
                <a:cs typeface="Angsana New" charset="0"/>
              </a:rPr>
              <a:t>rd</a:t>
            </a:r>
            <a:r>
              <a:rPr lang="en-US" sz="2800" dirty="0" smtClean="0">
                <a:solidFill>
                  <a:schemeClr val="bg1">
                    <a:lumMod val="95000"/>
                  </a:schemeClr>
                </a:solidFill>
                <a:latin typeface="Angsana New" charset="0"/>
                <a:ea typeface="Angsana New" charset="0"/>
                <a:cs typeface="Angsana New" charset="0"/>
              </a:rPr>
              <a:t> experiment:</a:t>
            </a:r>
          </a:p>
          <a:p>
            <a:pPr algn="just"/>
            <a:r>
              <a:rPr lang="en-US" sz="2800" dirty="0">
                <a:solidFill>
                  <a:schemeClr val="bg1">
                    <a:lumMod val="95000"/>
                  </a:schemeClr>
                </a:solidFill>
                <a:latin typeface="Angsana New" charset="0"/>
                <a:ea typeface="Angsana New" charset="0"/>
                <a:cs typeface="Angsana New" charset="0"/>
              </a:rPr>
              <a:t>Car with lower </a:t>
            </a:r>
            <a:r>
              <a:rPr lang="en-US" sz="2800" dirty="0" smtClean="0">
                <a:solidFill>
                  <a:schemeClr val="bg1">
                    <a:lumMod val="95000"/>
                  </a:schemeClr>
                </a:solidFill>
                <a:latin typeface="Angsana New" charset="0"/>
                <a:ea typeface="Angsana New" charset="0"/>
                <a:cs typeface="Angsana New" charset="0"/>
              </a:rPr>
              <a:t>cost behavior </a:t>
            </a:r>
            <a:r>
              <a:rPr lang="en-US" sz="2800" dirty="0">
                <a:solidFill>
                  <a:schemeClr val="bg1">
                    <a:lumMod val="95000"/>
                  </a:schemeClr>
                </a:solidFill>
                <a:latin typeface="Angsana New" charset="0"/>
                <a:ea typeface="Angsana New" charset="0"/>
                <a:cs typeface="Angsana New" charset="0"/>
              </a:rPr>
              <a:t>chooses parking lot with lowest </a:t>
            </a:r>
            <a:r>
              <a:rPr lang="en-US" sz="2800" dirty="0" smtClean="0">
                <a:solidFill>
                  <a:schemeClr val="bg1">
                    <a:lumMod val="95000"/>
                  </a:schemeClr>
                </a:solidFill>
                <a:latin typeface="Angsana New" charset="0"/>
                <a:ea typeface="Angsana New" charset="0"/>
                <a:cs typeface="Angsana New" charset="0"/>
              </a:rPr>
              <a:t>cost despite distance.</a:t>
            </a:r>
            <a:endParaRPr lang="en-US" sz="2800" dirty="0">
              <a:solidFill>
                <a:schemeClr val="bg1">
                  <a:lumMod val="95000"/>
                </a:schemeClr>
              </a:solidFill>
              <a:latin typeface="Angsana New" charset="0"/>
              <a:ea typeface="Angsana New" charset="0"/>
              <a:cs typeface="Angsana New" charset="0"/>
            </a:endParaRPr>
          </a:p>
          <a:p>
            <a:pPr algn="just"/>
            <a:endParaRPr lang="en-US" sz="2800" dirty="0" smtClean="0">
              <a:solidFill>
                <a:schemeClr val="bg1">
                  <a:lumMod val="95000"/>
                </a:schemeClr>
              </a:solidFill>
              <a:latin typeface="Angsana New" charset="0"/>
              <a:ea typeface="Angsana New" charset="0"/>
              <a:cs typeface="Angsana New"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9289" y="6142041"/>
            <a:ext cx="3898900" cy="190500"/>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4059" y="4406746"/>
            <a:ext cx="3911600" cy="228600"/>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5106" y="2248401"/>
            <a:ext cx="3937000" cy="203200"/>
          </a:xfrm>
          <a:prstGeom prst="rect">
            <a:avLst/>
          </a:prstGeom>
        </p:spPr>
      </p:pic>
    </p:spTree>
    <p:extLst>
      <p:ext uri="{BB962C8B-B14F-4D97-AF65-F5344CB8AC3E}">
        <p14:creationId xmlns:p14="http://schemas.microsoft.com/office/powerpoint/2010/main" val="15272706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b="1" dirty="0">
                <a:solidFill>
                  <a:schemeClr val="accent4"/>
                </a:solidFill>
                <a:latin typeface="Angsana New" charset="0"/>
                <a:ea typeface="Angsana New" charset="0"/>
                <a:cs typeface="Angsana New" charset="0"/>
              </a:rPr>
              <a:t>Implemented Classes</a:t>
            </a:r>
            <a:endParaRPr lang="en-US" dirty="0"/>
          </a:p>
        </p:txBody>
      </p:sp>
      <p:pic>
        <p:nvPicPr>
          <p:cNvPr id="3" name="Picture 2"/>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2239" t="2578" r="84623" b="70624"/>
          <a:stretch/>
        </p:blipFill>
        <p:spPr>
          <a:xfrm>
            <a:off x="234043" y="852407"/>
            <a:ext cx="3194957" cy="5832951"/>
          </a:xfrm>
          <a:prstGeom prst="rect">
            <a:avLst/>
          </a:prstGeom>
          <a:ln>
            <a:solidFill>
              <a:schemeClr val="tx1"/>
            </a:solidFill>
          </a:ln>
        </p:spPr>
      </p:pic>
      <p:sp>
        <p:nvSpPr>
          <p:cNvPr id="72" name="Rectangle 71"/>
          <p:cNvSpPr/>
          <p:nvPr/>
        </p:nvSpPr>
        <p:spPr>
          <a:xfrm>
            <a:off x="234043" y="365125"/>
            <a:ext cx="5965279" cy="523220"/>
          </a:xfrm>
          <a:prstGeom prst="rect">
            <a:avLst/>
          </a:prstGeom>
        </p:spPr>
        <p:txBody>
          <a:bodyPr wrap="square">
            <a:spAutoFit/>
          </a:bodyPr>
          <a:lstStyle/>
          <a:p>
            <a:pPr algn="just"/>
            <a:r>
              <a:rPr lang="en-GB" sz="2800" dirty="0" smtClean="0">
                <a:solidFill>
                  <a:schemeClr val="bg1">
                    <a:lumMod val="95000"/>
                  </a:schemeClr>
                </a:solidFill>
                <a:latin typeface="Angsana New" charset="0"/>
                <a:ea typeface="Angsana New" charset="0"/>
                <a:cs typeface="Angsana New" charset="0"/>
              </a:rPr>
              <a:t>Constructors for agents </a:t>
            </a:r>
            <a:r>
              <a:rPr lang="en-GB" sz="2800" dirty="0" smtClean="0">
                <a:solidFill>
                  <a:schemeClr val="accent4">
                    <a:lumMod val="20000"/>
                    <a:lumOff val="80000"/>
                  </a:schemeClr>
                </a:solidFill>
                <a:latin typeface="Angsana New" charset="0"/>
                <a:ea typeface="Angsana New" charset="0"/>
                <a:cs typeface="Angsana New" charset="0"/>
              </a:rPr>
              <a:t>Car </a:t>
            </a:r>
            <a:r>
              <a:rPr lang="en-GB" sz="2800" dirty="0" smtClean="0">
                <a:solidFill>
                  <a:schemeClr val="bg1">
                    <a:lumMod val="95000"/>
                  </a:schemeClr>
                </a:solidFill>
                <a:latin typeface="Angsana New" charset="0"/>
                <a:ea typeface="Angsana New" charset="0"/>
                <a:cs typeface="Angsana New" charset="0"/>
              </a:rPr>
              <a:t>and </a:t>
            </a:r>
            <a:r>
              <a:rPr lang="en-GB" sz="2800" dirty="0" smtClean="0">
                <a:solidFill>
                  <a:schemeClr val="accent4">
                    <a:lumMod val="20000"/>
                    <a:lumOff val="80000"/>
                  </a:schemeClr>
                </a:solidFill>
                <a:latin typeface="Angsana New" charset="0"/>
                <a:ea typeface="Angsana New" charset="0"/>
                <a:cs typeface="Angsana New" charset="0"/>
              </a:rPr>
              <a:t>Parking Lot</a:t>
            </a:r>
            <a:r>
              <a:rPr lang="en-GB" sz="2800" dirty="0">
                <a:solidFill>
                  <a:schemeClr val="bg1">
                    <a:lumMod val="95000"/>
                  </a:schemeClr>
                </a:solidFill>
                <a:latin typeface="Angsana New" charset="0"/>
                <a:ea typeface="Angsana New" charset="0"/>
                <a:cs typeface="Angsana New" charset="0"/>
              </a:rPr>
              <a:t>:</a:t>
            </a:r>
            <a:endParaRPr lang="en-GB" sz="2800" dirty="0" smtClean="0">
              <a:solidFill>
                <a:schemeClr val="bg1">
                  <a:lumMod val="95000"/>
                </a:schemeClr>
              </a:solidFill>
              <a:latin typeface="Angsana New" charset="0"/>
              <a:ea typeface="Angsana New" charset="0"/>
              <a:cs typeface="Angsana New" charset="0"/>
            </a:endParaRPr>
          </a:p>
        </p:txBody>
      </p:sp>
      <p:pic>
        <p:nvPicPr>
          <p:cNvPr id="73" name="Picture 72"/>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2470" t="61856" r="79813" b="4144"/>
          <a:stretch/>
        </p:blipFill>
        <p:spPr>
          <a:xfrm>
            <a:off x="3674397" y="852407"/>
            <a:ext cx="3467746" cy="5832951"/>
          </a:xfrm>
          <a:prstGeom prst="rect">
            <a:avLst/>
          </a:prstGeom>
          <a:ln>
            <a:solidFill>
              <a:schemeClr val="tx1"/>
            </a:solidFill>
          </a:ln>
        </p:spPr>
      </p:pic>
      <p:pic>
        <p:nvPicPr>
          <p:cNvPr id="74" name="Picture 73"/>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9766" t="65908" r="24703" b="9804"/>
          <a:stretch/>
        </p:blipFill>
        <p:spPr>
          <a:xfrm>
            <a:off x="7822327" y="2281586"/>
            <a:ext cx="3776870" cy="4403772"/>
          </a:xfrm>
          <a:prstGeom prst="rect">
            <a:avLst/>
          </a:prstGeom>
          <a:ln>
            <a:solidFill>
              <a:schemeClr val="tx1"/>
            </a:solidFill>
          </a:ln>
        </p:spPr>
      </p:pic>
      <p:sp>
        <p:nvSpPr>
          <p:cNvPr id="76" name="Rectangle 75"/>
          <p:cNvSpPr/>
          <p:nvPr/>
        </p:nvSpPr>
        <p:spPr>
          <a:xfrm>
            <a:off x="7568068" y="1327479"/>
            <a:ext cx="4031129" cy="954107"/>
          </a:xfrm>
          <a:prstGeom prst="rect">
            <a:avLst/>
          </a:prstGeom>
        </p:spPr>
        <p:txBody>
          <a:bodyPr wrap="square">
            <a:spAutoFit/>
          </a:bodyPr>
          <a:lstStyle/>
          <a:p>
            <a:pPr algn="just"/>
            <a:r>
              <a:rPr lang="en-GB" sz="2800" dirty="0" smtClean="0">
                <a:solidFill>
                  <a:schemeClr val="bg1">
                    <a:lumMod val="95000"/>
                  </a:schemeClr>
                </a:solidFill>
                <a:latin typeface="Angsana New" charset="0"/>
                <a:ea typeface="Angsana New" charset="0"/>
                <a:cs typeface="Angsana New" charset="0"/>
              </a:rPr>
              <a:t>Essentially main class, where all methods are called and initiated:</a:t>
            </a:r>
          </a:p>
        </p:txBody>
      </p:sp>
    </p:spTree>
    <p:extLst>
      <p:ext uri="{BB962C8B-B14F-4D97-AF65-F5344CB8AC3E}">
        <p14:creationId xmlns:p14="http://schemas.microsoft.com/office/powerpoint/2010/main" val="13455985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4183" y="472450"/>
            <a:ext cx="5850272" cy="3108543"/>
          </a:xfrm>
          <a:prstGeom prst="rect">
            <a:avLst/>
          </a:prstGeom>
        </p:spPr>
        <p:txBody>
          <a:bodyPr wrap="square">
            <a:spAutoFit/>
          </a:bodyPr>
          <a:lstStyle/>
          <a:p>
            <a:pPr algn="just"/>
            <a:r>
              <a:rPr lang="en-GB" sz="2800" dirty="0" smtClean="0">
                <a:solidFill>
                  <a:schemeClr val="bg1">
                    <a:lumMod val="95000"/>
                  </a:schemeClr>
                </a:solidFill>
                <a:latin typeface="Angsana New" charset="0"/>
                <a:ea typeface="Angsana New" charset="0"/>
                <a:cs typeface="Angsana New" charset="0"/>
              </a:rPr>
              <a:t>Constructs </a:t>
            </a:r>
            <a:r>
              <a:rPr lang="en-GB" sz="2800" dirty="0">
                <a:solidFill>
                  <a:schemeClr val="bg1">
                    <a:lumMod val="95000"/>
                  </a:schemeClr>
                </a:solidFill>
                <a:latin typeface="Angsana New" charset="0"/>
                <a:ea typeface="Angsana New" charset="0"/>
                <a:cs typeface="Angsana New" charset="0"/>
              </a:rPr>
              <a:t>a </a:t>
            </a:r>
            <a:r>
              <a:rPr lang="en-GB" sz="2800" dirty="0" smtClean="0">
                <a:solidFill>
                  <a:schemeClr val="accent4">
                    <a:lumMod val="20000"/>
                    <a:lumOff val="80000"/>
                  </a:schemeClr>
                </a:solidFill>
                <a:latin typeface="Angsana New" charset="0"/>
                <a:ea typeface="Angsana New" charset="0"/>
                <a:cs typeface="Angsana New" charset="0"/>
              </a:rPr>
              <a:t>Car</a:t>
            </a:r>
            <a:r>
              <a:rPr lang="en-GB" sz="2800" dirty="0" smtClean="0">
                <a:solidFill>
                  <a:schemeClr val="bg1">
                    <a:lumMod val="95000"/>
                  </a:schemeClr>
                </a:solidFill>
                <a:latin typeface="Angsana New" charset="0"/>
                <a:ea typeface="Angsana New" charset="0"/>
                <a:cs typeface="Angsana New" charset="0"/>
              </a:rPr>
              <a:t> </a:t>
            </a:r>
            <a:r>
              <a:rPr lang="en-GB" sz="2800" dirty="0">
                <a:solidFill>
                  <a:schemeClr val="accent4">
                    <a:lumMod val="20000"/>
                    <a:lumOff val="80000"/>
                  </a:schemeClr>
                </a:solidFill>
                <a:latin typeface="Angsana New" charset="0"/>
                <a:ea typeface="Angsana New" charset="0"/>
                <a:cs typeface="Angsana New" charset="0"/>
              </a:rPr>
              <a:t>behaviour</a:t>
            </a:r>
            <a:r>
              <a:rPr lang="en-GB" sz="2800" dirty="0">
                <a:solidFill>
                  <a:schemeClr val="bg1">
                    <a:lumMod val="95000"/>
                  </a:schemeClr>
                </a:solidFill>
                <a:latin typeface="Angsana New" charset="0"/>
                <a:ea typeface="Angsana New" charset="0"/>
                <a:cs typeface="Angsana New" charset="0"/>
              </a:rPr>
              <a:t> responsible for handling the </a:t>
            </a:r>
            <a:r>
              <a:rPr lang="en-GB" sz="2800" dirty="0" err="1">
                <a:solidFill>
                  <a:schemeClr val="bg1">
                    <a:lumMod val="95000"/>
                  </a:schemeClr>
                </a:solidFill>
                <a:latin typeface="Angsana New" charset="0"/>
                <a:ea typeface="Angsana New" charset="0"/>
                <a:cs typeface="Angsana New" charset="0"/>
              </a:rPr>
              <a:t>ContractNetInitiator</a:t>
            </a:r>
            <a:r>
              <a:rPr lang="en-GB" sz="2800" dirty="0">
                <a:solidFill>
                  <a:schemeClr val="bg1">
                    <a:lumMod val="95000"/>
                  </a:schemeClr>
                </a:solidFill>
                <a:latin typeface="Angsana New" charset="0"/>
                <a:ea typeface="Angsana New" charset="0"/>
                <a:cs typeface="Angsana New" charset="0"/>
              </a:rPr>
              <a:t> </a:t>
            </a:r>
            <a:r>
              <a:rPr lang="en-GB" sz="2800" dirty="0" smtClean="0">
                <a:solidFill>
                  <a:schemeClr val="bg1">
                    <a:lumMod val="95000"/>
                  </a:schemeClr>
                </a:solidFill>
                <a:latin typeface="Angsana New" charset="0"/>
                <a:ea typeface="Angsana New" charset="0"/>
                <a:cs typeface="Angsana New" charset="0"/>
              </a:rPr>
              <a:t>role in our FIPA </a:t>
            </a:r>
            <a:r>
              <a:rPr lang="en-GB" sz="2800" dirty="0" err="1">
                <a:solidFill>
                  <a:schemeClr val="bg1">
                    <a:lumMod val="95000"/>
                  </a:schemeClr>
                </a:solidFill>
                <a:latin typeface="Angsana New" charset="0"/>
                <a:ea typeface="Angsana New" charset="0"/>
                <a:cs typeface="Angsana New" charset="0"/>
              </a:rPr>
              <a:t>ContractNet</a:t>
            </a:r>
            <a:r>
              <a:rPr lang="en-GB" sz="2800" dirty="0">
                <a:solidFill>
                  <a:schemeClr val="bg1">
                    <a:lumMod val="95000"/>
                  </a:schemeClr>
                </a:solidFill>
                <a:latin typeface="Angsana New" charset="0"/>
                <a:ea typeface="Angsana New" charset="0"/>
                <a:cs typeface="Angsana New" charset="0"/>
              </a:rPr>
              <a:t> protocol. Sends a </a:t>
            </a:r>
            <a:r>
              <a:rPr lang="en-GB" sz="2800" dirty="0" err="1">
                <a:solidFill>
                  <a:schemeClr val="bg1">
                    <a:lumMod val="95000"/>
                  </a:schemeClr>
                </a:solidFill>
                <a:latin typeface="Angsana New" charset="0"/>
                <a:ea typeface="Angsana New" charset="0"/>
                <a:cs typeface="Angsana New" charset="0"/>
              </a:rPr>
              <a:t>cfp</a:t>
            </a:r>
            <a:r>
              <a:rPr lang="en-GB" sz="2800" dirty="0">
                <a:solidFill>
                  <a:schemeClr val="bg1">
                    <a:lumMod val="95000"/>
                  </a:schemeClr>
                </a:solidFill>
                <a:latin typeface="Angsana New" charset="0"/>
                <a:ea typeface="Angsana New" charset="0"/>
                <a:cs typeface="Angsana New" charset="0"/>
              </a:rPr>
              <a:t> message </a:t>
            </a:r>
            <a:r>
              <a:rPr lang="en-GB" sz="2800" dirty="0" smtClean="0">
                <a:solidFill>
                  <a:schemeClr val="bg1">
                    <a:lumMod val="95000"/>
                  </a:schemeClr>
                </a:solidFill>
                <a:latin typeface="Angsana New" charset="0"/>
                <a:ea typeface="Angsana New" charset="0"/>
                <a:cs typeface="Angsana New" charset="0"/>
              </a:rPr>
              <a:t>signalling </a:t>
            </a:r>
            <a:r>
              <a:rPr lang="en-GB" sz="2800" dirty="0">
                <a:solidFill>
                  <a:schemeClr val="bg1">
                    <a:lumMod val="95000"/>
                  </a:schemeClr>
                </a:solidFill>
                <a:latin typeface="Angsana New" charset="0"/>
                <a:ea typeface="Angsana New" charset="0"/>
                <a:cs typeface="Angsana New" charset="0"/>
              </a:rPr>
              <a:t>the desired spot </a:t>
            </a:r>
            <a:r>
              <a:rPr lang="en-GB" sz="2800" dirty="0" smtClean="0">
                <a:solidFill>
                  <a:schemeClr val="bg1">
                    <a:lumMod val="95000"/>
                  </a:schemeClr>
                </a:solidFill>
                <a:latin typeface="Angsana New" charset="0"/>
                <a:ea typeface="Angsana New" charset="0"/>
                <a:cs typeface="Angsana New" charset="0"/>
              </a:rPr>
              <a:t>types to </a:t>
            </a:r>
            <a:r>
              <a:rPr lang="en-GB" sz="2800" dirty="0">
                <a:solidFill>
                  <a:schemeClr val="bg1">
                    <a:lumMod val="95000"/>
                  </a:schemeClr>
                </a:solidFill>
                <a:latin typeface="Angsana New" charset="0"/>
                <a:ea typeface="Angsana New" charset="0"/>
                <a:cs typeface="Angsana New" charset="0"/>
              </a:rPr>
              <a:t>which </a:t>
            </a:r>
            <a:r>
              <a:rPr lang="en-GB" sz="2800" dirty="0" smtClean="0">
                <a:solidFill>
                  <a:schemeClr val="accent4">
                    <a:lumMod val="20000"/>
                    <a:lumOff val="80000"/>
                  </a:schemeClr>
                </a:solidFill>
                <a:latin typeface="Angsana New" charset="0"/>
                <a:ea typeface="Angsana New" charset="0"/>
                <a:cs typeface="Angsana New" charset="0"/>
              </a:rPr>
              <a:t>Parking</a:t>
            </a:r>
            <a:r>
              <a:rPr lang="en-GB" sz="2800" dirty="0" smtClean="0">
                <a:solidFill>
                  <a:schemeClr val="bg1">
                    <a:lumMod val="95000"/>
                  </a:schemeClr>
                </a:solidFill>
                <a:latin typeface="Angsana New" charset="0"/>
                <a:ea typeface="Angsana New" charset="0"/>
                <a:cs typeface="Angsana New" charset="0"/>
              </a:rPr>
              <a:t> </a:t>
            </a:r>
            <a:r>
              <a:rPr lang="en-GB" sz="2800" dirty="0" smtClean="0">
                <a:solidFill>
                  <a:schemeClr val="accent4">
                    <a:lumMod val="20000"/>
                    <a:lumOff val="80000"/>
                  </a:schemeClr>
                </a:solidFill>
                <a:latin typeface="Angsana New" charset="0"/>
                <a:ea typeface="Angsana New" charset="0"/>
                <a:cs typeface="Angsana New" charset="0"/>
              </a:rPr>
              <a:t>Lot</a:t>
            </a:r>
            <a:r>
              <a:rPr lang="en-GB" sz="2800" dirty="0" smtClean="0">
                <a:solidFill>
                  <a:schemeClr val="bg1">
                    <a:lumMod val="95000"/>
                  </a:schemeClr>
                </a:solidFill>
                <a:latin typeface="Angsana New" charset="0"/>
                <a:ea typeface="Angsana New" charset="0"/>
                <a:cs typeface="Angsana New" charset="0"/>
              </a:rPr>
              <a:t> </a:t>
            </a:r>
            <a:r>
              <a:rPr lang="en-GB" sz="2800" dirty="0">
                <a:solidFill>
                  <a:schemeClr val="bg1">
                    <a:lumMod val="95000"/>
                  </a:schemeClr>
                </a:solidFill>
                <a:latin typeface="Angsana New" charset="0"/>
                <a:ea typeface="Angsana New" charset="0"/>
                <a:cs typeface="Angsana New" charset="0"/>
              </a:rPr>
              <a:t>agents respond with their proposals provided a spot of the desired </a:t>
            </a:r>
            <a:r>
              <a:rPr lang="en-GB" sz="2800" dirty="0" smtClean="0">
                <a:solidFill>
                  <a:schemeClr val="bg1">
                    <a:lumMod val="95000"/>
                  </a:schemeClr>
                </a:solidFill>
                <a:latin typeface="Angsana New" charset="0"/>
                <a:ea typeface="Angsana New" charset="0"/>
                <a:cs typeface="Angsana New" charset="0"/>
              </a:rPr>
              <a:t>type is </a:t>
            </a:r>
            <a:r>
              <a:rPr lang="en-GB" sz="2800" dirty="0">
                <a:solidFill>
                  <a:schemeClr val="bg1">
                    <a:lumMod val="95000"/>
                  </a:schemeClr>
                </a:solidFill>
                <a:latin typeface="Angsana New" charset="0"/>
                <a:ea typeface="Angsana New" charset="0"/>
                <a:cs typeface="Angsana New" charset="0"/>
              </a:rPr>
              <a:t>available. The </a:t>
            </a:r>
            <a:r>
              <a:rPr lang="en-GB" sz="2800" dirty="0" smtClean="0">
                <a:solidFill>
                  <a:schemeClr val="accent4">
                    <a:lumMod val="20000"/>
                    <a:lumOff val="80000"/>
                  </a:schemeClr>
                </a:solidFill>
                <a:latin typeface="Angsana New" charset="0"/>
                <a:ea typeface="Angsana New" charset="0"/>
                <a:cs typeface="Angsana New" charset="0"/>
              </a:rPr>
              <a:t>Car</a:t>
            </a:r>
            <a:r>
              <a:rPr lang="en-GB" sz="2800" dirty="0" smtClean="0">
                <a:solidFill>
                  <a:schemeClr val="bg1">
                    <a:lumMod val="95000"/>
                  </a:schemeClr>
                </a:solidFill>
                <a:latin typeface="Angsana New" charset="0"/>
                <a:ea typeface="Angsana New" charset="0"/>
                <a:cs typeface="Angsana New" charset="0"/>
              </a:rPr>
              <a:t> </a:t>
            </a:r>
            <a:r>
              <a:rPr lang="en-GB" sz="2800" dirty="0">
                <a:solidFill>
                  <a:schemeClr val="bg1">
                    <a:lumMod val="95000"/>
                  </a:schemeClr>
                </a:solidFill>
                <a:latin typeface="Angsana New" charset="0"/>
                <a:ea typeface="Angsana New" charset="0"/>
                <a:cs typeface="Angsana New" charset="0"/>
              </a:rPr>
              <a:t>agent then evaluates the proposals and chooses to accept 0 or 1 of them</a:t>
            </a:r>
            <a:r>
              <a:rPr lang="en-GB" sz="2800" dirty="0" smtClean="0">
                <a:solidFill>
                  <a:schemeClr val="bg1">
                    <a:lumMod val="95000"/>
                  </a:schemeClr>
                </a:solidFill>
                <a:latin typeface="Angsana New" charset="0"/>
                <a:ea typeface="Angsana New" charset="0"/>
                <a:cs typeface="Angsana New" charset="0"/>
              </a:rPr>
              <a:t>.</a:t>
            </a:r>
          </a:p>
        </p:txBody>
      </p:sp>
      <p:pic>
        <p:nvPicPr>
          <p:cNvPr id="9" name="Picture 8"/>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16759" t="19059" r="69150" b="71335"/>
          <a:stretch/>
        </p:blipFill>
        <p:spPr>
          <a:xfrm>
            <a:off x="1207018" y="841387"/>
            <a:ext cx="3426995" cy="2370667"/>
          </a:xfrm>
          <a:prstGeom prst="rect">
            <a:avLst/>
          </a:prstGeom>
          <a:ln>
            <a:solidFill>
              <a:schemeClr val="tx1"/>
            </a:solidFill>
          </a:ln>
        </p:spPr>
      </p:pic>
      <p:pic>
        <p:nvPicPr>
          <p:cNvPr id="29" name="Picture 28"/>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2487" t="62789" r="58970" b="27664"/>
          <a:stretch/>
        </p:blipFill>
        <p:spPr>
          <a:xfrm>
            <a:off x="665933" y="3878817"/>
            <a:ext cx="4509164" cy="2355742"/>
          </a:xfrm>
          <a:prstGeom prst="rect">
            <a:avLst/>
          </a:prstGeom>
          <a:ln>
            <a:solidFill>
              <a:schemeClr val="tx1"/>
            </a:solidFill>
          </a:ln>
        </p:spPr>
      </p:pic>
      <p:sp>
        <p:nvSpPr>
          <p:cNvPr id="30" name="Rectangle 29"/>
          <p:cNvSpPr/>
          <p:nvPr/>
        </p:nvSpPr>
        <p:spPr>
          <a:xfrm>
            <a:off x="5464183" y="3717860"/>
            <a:ext cx="5787586" cy="2677656"/>
          </a:xfrm>
          <a:prstGeom prst="rect">
            <a:avLst/>
          </a:prstGeom>
        </p:spPr>
        <p:txBody>
          <a:bodyPr wrap="square">
            <a:spAutoFit/>
          </a:bodyPr>
          <a:lstStyle/>
          <a:p>
            <a:pPr algn="just"/>
            <a:r>
              <a:rPr lang="en-US" sz="2800" dirty="0">
                <a:solidFill>
                  <a:schemeClr val="bg1">
                    <a:lumMod val="95000"/>
                  </a:schemeClr>
                </a:solidFill>
                <a:latin typeface="Angsana New" charset="0"/>
                <a:ea typeface="Angsana New" charset="0"/>
                <a:cs typeface="Angsana New" charset="0"/>
              </a:rPr>
              <a:t>Constructs a </a:t>
            </a:r>
            <a:r>
              <a:rPr lang="en-US" sz="2800" dirty="0" smtClean="0">
                <a:solidFill>
                  <a:schemeClr val="accent4">
                    <a:lumMod val="20000"/>
                    <a:lumOff val="80000"/>
                  </a:schemeClr>
                </a:solidFill>
                <a:latin typeface="Angsana New" charset="0"/>
                <a:ea typeface="Angsana New" charset="0"/>
                <a:cs typeface="Angsana New" charset="0"/>
              </a:rPr>
              <a:t>Parking</a:t>
            </a:r>
            <a:r>
              <a:rPr lang="en-US" sz="2800" dirty="0" smtClean="0">
                <a:solidFill>
                  <a:schemeClr val="bg1">
                    <a:lumMod val="95000"/>
                  </a:schemeClr>
                </a:solidFill>
                <a:latin typeface="Angsana New" charset="0"/>
                <a:ea typeface="Angsana New" charset="0"/>
                <a:cs typeface="Angsana New" charset="0"/>
              </a:rPr>
              <a:t> </a:t>
            </a:r>
            <a:r>
              <a:rPr lang="en-US" sz="2800" dirty="0" smtClean="0">
                <a:solidFill>
                  <a:schemeClr val="accent4">
                    <a:lumMod val="20000"/>
                    <a:lumOff val="80000"/>
                  </a:schemeClr>
                </a:solidFill>
                <a:latin typeface="Angsana New" charset="0"/>
                <a:ea typeface="Angsana New" charset="0"/>
                <a:cs typeface="Angsana New" charset="0"/>
              </a:rPr>
              <a:t>Lot</a:t>
            </a:r>
            <a:r>
              <a:rPr lang="en-US" sz="2800" dirty="0" smtClean="0">
                <a:solidFill>
                  <a:schemeClr val="bg1">
                    <a:lumMod val="95000"/>
                  </a:schemeClr>
                </a:solidFill>
                <a:latin typeface="Angsana New" charset="0"/>
                <a:ea typeface="Angsana New" charset="0"/>
                <a:cs typeface="Angsana New" charset="0"/>
              </a:rPr>
              <a:t> </a:t>
            </a:r>
            <a:r>
              <a:rPr lang="en-US" sz="2800" dirty="0" err="1">
                <a:solidFill>
                  <a:schemeClr val="bg1">
                    <a:lumMod val="95000"/>
                  </a:schemeClr>
                </a:solidFill>
                <a:latin typeface="Angsana New" charset="0"/>
                <a:ea typeface="Angsana New" charset="0"/>
                <a:cs typeface="Angsana New" charset="0"/>
              </a:rPr>
              <a:t>behaviour</a:t>
            </a:r>
            <a:r>
              <a:rPr lang="en-US" sz="2800" dirty="0">
                <a:solidFill>
                  <a:schemeClr val="bg1">
                    <a:lumMod val="95000"/>
                  </a:schemeClr>
                </a:solidFill>
                <a:latin typeface="Angsana New" charset="0"/>
                <a:ea typeface="Angsana New" charset="0"/>
                <a:cs typeface="Angsana New" charset="0"/>
              </a:rPr>
              <a:t> responsible for handling the </a:t>
            </a:r>
            <a:r>
              <a:rPr lang="en-US" sz="2800" dirty="0" err="1">
                <a:solidFill>
                  <a:schemeClr val="bg1">
                    <a:lumMod val="95000"/>
                  </a:schemeClr>
                </a:solidFill>
                <a:latin typeface="Angsana New" charset="0"/>
                <a:ea typeface="Angsana New" charset="0"/>
                <a:cs typeface="Angsana New" charset="0"/>
              </a:rPr>
              <a:t>ContractNetResponder</a:t>
            </a:r>
            <a:r>
              <a:rPr lang="en-US" sz="2800" dirty="0">
                <a:solidFill>
                  <a:schemeClr val="bg1">
                    <a:lumMod val="95000"/>
                  </a:schemeClr>
                </a:solidFill>
                <a:latin typeface="Angsana New" charset="0"/>
                <a:ea typeface="Angsana New" charset="0"/>
                <a:cs typeface="Angsana New" charset="0"/>
              </a:rPr>
              <a:t> </a:t>
            </a:r>
            <a:r>
              <a:rPr lang="en-US" sz="2800" dirty="0" smtClean="0">
                <a:solidFill>
                  <a:schemeClr val="bg1">
                    <a:lumMod val="95000"/>
                  </a:schemeClr>
                </a:solidFill>
                <a:latin typeface="Angsana New" charset="0"/>
                <a:ea typeface="Angsana New" charset="0"/>
                <a:cs typeface="Angsana New" charset="0"/>
              </a:rPr>
              <a:t>role in </a:t>
            </a:r>
            <a:r>
              <a:rPr lang="en-US" sz="2800" dirty="0">
                <a:solidFill>
                  <a:schemeClr val="bg1">
                    <a:lumMod val="95000"/>
                  </a:schemeClr>
                </a:solidFill>
                <a:latin typeface="Angsana New" charset="0"/>
                <a:ea typeface="Angsana New" charset="0"/>
                <a:cs typeface="Angsana New" charset="0"/>
              </a:rPr>
              <a:t>a FIPA </a:t>
            </a:r>
            <a:r>
              <a:rPr lang="en-US" sz="2800" dirty="0" err="1">
                <a:solidFill>
                  <a:schemeClr val="bg1">
                    <a:lumMod val="95000"/>
                  </a:schemeClr>
                </a:solidFill>
                <a:latin typeface="Angsana New" charset="0"/>
                <a:ea typeface="Angsana New" charset="0"/>
                <a:cs typeface="Angsana New" charset="0"/>
              </a:rPr>
              <a:t>ContractNet</a:t>
            </a:r>
            <a:r>
              <a:rPr lang="en-US" sz="2800" dirty="0">
                <a:solidFill>
                  <a:schemeClr val="bg1">
                    <a:lumMod val="95000"/>
                  </a:schemeClr>
                </a:solidFill>
                <a:latin typeface="Angsana New" charset="0"/>
                <a:ea typeface="Angsana New" charset="0"/>
                <a:cs typeface="Angsana New" charset="0"/>
              </a:rPr>
              <a:t> protocol. Waits for a </a:t>
            </a:r>
            <a:r>
              <a:rPr lang="en-US" sz="2800" dirty="0" err="1">
                <a:solidFill>
                  <a:schemeClr val="bg1">
                    <a:lumMod val="95000"/>
                  </a:schemeClr>
                </a:solidFill>
                <a:latin typeface="Angsana New" charset="0"/>
                <a:ea typeface="Angsana New" charset="0"/>
                <a:cs typeface="Angsana New" charset="0"/>
              </a:rPr>
              <a:t>cfp</a:t>
            </a:r>
            <a:r>
              <a:rPr lang="en-US" sz="2800" dirty="0">
                <a:solidFill>
                  <a:schemeClr val="bg1">
                    <a:lumMod val="95000"/>
                  </a:schemeClr>
                </a:solidFill>
                <a:latin typeface="Angsana New" charset="0"/>
                <a:ea typeface="Angsana New" charset="0"/>
                <a:cs typeface="Angsana New" charset="0"/>
              </a:rPr>
              <a:t> </a:t>
            </a:r>
            <a:r>
              <a:rPr lang="en-US" sz="2800" dirty="0" smtClean="0">
                <a:solidFill>
                  <a:schemeClr val="bg1">
                    <a:lumMod val="95000"/>
                  </a:schemeClr>
                </a:solidFill>
                <a:latin typeface="Angsana New" charset="0"/>
                <a:ea typeface="Angsana New" charset="0"/>
                <a:cs typeface="Angsana New" charset="0"/>
              </a:rPr>
              <a:t>message, </a:t>
            </a:r>
            <a:r>
              <a:rPr lang="en-US" sz="2800" dirty="0">
                <a:solidFill>
                  <a:schemeClr val="bg1">
                    <a:lumMod val="95000"/>
                  </a:schemeClr>
                </a:solidFill>
                <a:latin typeface="Angsana New" charset="0"/>
                <a:ea typeface="Angsana New" charset="0"/>
                <a:cs typeface="Angsana New" charset="0"/>
              </a:rPr>
              <a:t>sends a proposal and </a:t>
            </a:r>
            <a:r>
              <a:rPr lang="en-US" sz="2800" dirty="0" smtClean="0">
                <a:solidFill>
                  <a:schemeClr val="bg1">
                    <a:lumMod val="95000"/>
                  </a:schemeClr>
                </a:solidFill>
                <a:latin typeface="Angsana New" charset="0"/>
                <a:ea typeface="Angsana New" charset="0"/>
                <a:cs typeface="Angsana New" charset="0"/>
              </a:rPr>
              <a:t>awaits acceptance </a:t>
            </a:r>
            <a:r>
              <a:rPr lang="en-US" sz="2800" dirty="0">
                <a:solidFill>
                  <a:schemeClr val="bg1">
                    <a:lumMod val="95000"/>
                  </a:schemeClr>
                </a:solidFill>
                <a:latin typeface="Angsana New" charset="0"/>
                <a:ea typeface="Angsana New" charset="0"/>
                <a:cs typeface="Angsana New" charset="0"/>
              </a:rPr>
              <a:t>or rejection of the proposal. A proposal may not be sent if the </a:t>
            </a:r>
            <a:r>
              <a:rPr lang="en-US" sz="2800" dirty="0" smtClean="0">
                <a:solidFill>
                  <a:schemeClr val="accent4">
                    <a:lumMod val="20000"/>
                    <a:lumOff val="80000"/>
                  </a:schemeClr>
                </a:solidFill>
                <a:latin typeface="Angsana New" charset="0"/>
                <a:ea typeface="Angsana New" charset="0"/>
                <a:cs typeface="Angsana New" charset="0"/>
              </a:rPr>
              <a:t>Parking</a:t>
            </a:r>
            <a:r>
              <a:rPr lang="en-US" sz="2800" dirty="0" smtClean="0">
                <a:solidFill>
                  <a:schemeClr val="bg1">
                    <a:lumMod val="95000"/>
                  </a:schemeClr>
                </a:solidFill>
                <a:latin typeface="Angsana New" charset="0"/>
                <a:ea typeface="Angsana New" charset="0"/>
                <a:cs typeface="Angsana New" charset="0"/>
              </a:rPr>
              <a:t> </a:t>
            </a:r>
            <a:r>
              <a:rPr lang="en-US" sz="2800" dirty="0" smtClean="0">
                <a:solidFill>
                  <a:schemeClr val="accent4">
                    <a:lumMod val="20000"/>
                    <a:lumOff val="80000"/>
                  </a:schemeClr>
                </a:solidFill>
                <a:latin typeface="Angsana New" charset="0"/>
                <a:ea typeface="Angsana New" charset="0"/>
                <a:cs typeface="Angsana New" charset="0"/>
              </a:rPr>
              <a:t>Lot</a:t>
            </a:r>
            <a:r>
              <a:rPr lang="en-US" sz="2800" dirty="0" smtClean="0">
                <a:solidFill>
                  <a:schemeClr val="bg1">
                    <a:lumMod val="95000"/>
                  </a:schemeClr>
                </a:solidFill>
                <a:latin typeface="Angsana New" charset="0"/>
                <a:ea typeface="Angsana New" charset="0"/>
                <a:cs typeface="Angsana New" charset="0"/>
              </a:rPr>
              <a:t> has no </a:t>
            </a:r>
            <a:r>
              <a:rPr lang="en-US" sz="2800" dirty="0">
                <a:solidFill>
                  <a:schemeClr val="bg1">
                    <a:lumMod val="95000"/>
                  </a:schemeClr>
                </a:solidFill>
                <a:latin typeface="Angsana New" charset="0"/>
                <a:ea typeface="Angsana New" charset="0"/>
                <a:cs typeface="Angsana New" charset="0"/>
              </a:rPr>
              <a:t>more spots of the requested </a:t>
            </a:r>
            <a:r>
              <a:rPr lang="en-US" sz="2800" dirty="0" smtClean="0">
                <a:solidFill>
                  <a:schemeClr val="bg1">
                    <a:lumMod val="95000"/>
                  </a:schemeClr>
                </a:solidFill>
                <a:latin typeface="Angsana New" charset="0"/>
                <a:ea typeface="Angsana New" charset="0"/>
                <a:cs typeface="Angsana New" charset="0"/>
              </a:rPr>
              <a:t>type.</a:t>
            </a:r>
            <a:endParaRPr lang="en-US" sz="2800" dirty="0">
              <a:solidFill>
                <a:schemeClr val="bg1">
                  <a:lumMod val="95000"/>
                </a:schemeClr>
              </a:solidFill>
              <a:latin typeface="Angsana New" charset="0"/>
              <a:ea typeface="Angsana New" charset="0"/>
              <a:cs typeface="Angsana New" charset="0"/>
            </a:endParaRPr>
          </a:p>
        </p:txBody>
      </p:sp>
    </p:spTree>
    <p:extLst>
      <p:ext uri="{BB962C8B-B14F-4D97-AF65-F5344CB8AC3E}">
        <p14:creationId xmlns:p14="http://schemas.microsoft.com/office/powerpoint/2010/main" val="5751473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32171" t="16002" r="53486" b="71441"/>
          <a:stretch/>
        </p:blipFill>
        <p:spPr>
          <a:xfrm>
            <a:off x="6261316" y="589798"/>
            <a:ext cx="3288093" cy="2985081"/>
          </a:xfrm>
          <a:prstGeom prst="rect">
            <a:avLst/>
          </a:prstGeom>
          <a:ln>
            <a:solidFill>
              <a:schemeClr val="tx1"/>
            </a:solidFill>
          </a:ln>
        </p:spPr>
      </p:pic>
      <p:pic>
        <p:nvPicPr>
          <p:cNvPr id="6" name="Picture 5"/>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44126" t="38793" r="40629" b="50301"/>
          <a:stretch/>
        </p:blipFill>
        <p:spPr>
          <a:xfrm>
            <a:off x="665934" y="586543"/>
            <a:ext cx="3328493" cy="2497620"/>
          </a:xfrm>
          <a:prstGeom prst="rect">
            <a:avLst/>
          </a:prstGeom>
          <a:ln>
            <a:solidFill>
              <a:schemeClr val="tx1"/>
            </a:solidFill>
          </a:ln>
        </p:spPr>
      </p:pic>
      <p:sp>
        <p:nvSpPr>
          <p:cNvPr id="8" name="Rectangle 7"/>
          <p:cNvSpPr/>
          <p:nvPr/>
        </p:nvSpPr>
        <p:spPr>
          <a:xfrm>
            <a:off x="9549409" y="586543"/>
            <a:ext cx="2043325" cy="3539430"/>
          </a:xfrm>
          <a:prstGeom prst="rect">
            <a:avLst/>
          </a:prstGeom>
        </p:spPr>
        <p:txBody>
          <a:bodyPr wrap="square">
            <a:spAutoFit/>
          </a:bodyPr>
          <a:lstStyle/>
          <a:p>
            <a:pPr algn="just"/>
            <a:r>
              <a:rPr lang="en-GB" sz="2800" dirty="0" smtClean="0">
                <a:solidFill>
                  <a:schemeClr val="bg1">
                    <a:lumMod val="95000"/>
                  </a:schemeClr>
                </a:solidFill>
                <a:latin typeface="Angsana New" charset="0"/>
                <a:ea typeface="Angsana New" charset="0"/>
                <a:cs typeface="Angsana New" charset="0"/>
              </a:rPr>
              <a:t>Encapsulates </a:t>
            </a:r>
            <a:r>
              <a:rPr lang="en-GB" sz="2800" dirty="0">
                <a:solidFill>
                  <a:schemeClr val="bg1">
                    <a:lumMod val="95000"/>
                  </a:schemeClr>
                </a:solidFill>
                <a:latin typeface="Angsana New" charset="0"/>
                <a:ea typeface="Angsana New" charset="0"/>
                <a:cs typeface="Angsana New" charset="0"/>
              </a:rPr>
              <a:t>all the information needed for a </a:t>
            </a:r>
            <a:r>
              <a:rPr lang="en-GB" sz="2800" dirty="0">
                <a:solidFill>
                  <a:schemeClr val="accent4">
                    <a:lumMod val="20000"/>
                    <a:lumOff val="80000"/>
                  </a:schemeClr>
                </a:solidFill>
                <a:latin typeface="Angsana New" charset="0"/>
                <a:ea typeface="Angsana New" charset="0"/>
                <a:cs typeface="Angsana New" charset="0"/>
              </a:rPr>
              <a:t>Parking Lot </a:t>
            </a:r>
            <a:r>
              <a:rPr lang="en-GB" sz="2800" dirty="0">
                <a:solidFill>
                  <a:schemeClr val="bg1">
                    <a:lumMod val="95000"/>
                  </a:schemeClr>
                </a:solidFill>
                <a:latin typeface="Angsana New" charset="0"/>
                <a:ea typeface="Angsana New" charset="0"/>
                <a:cs typeface="Angsana New" charset="0"/>
              </a:rPr>
              <a:t>agent to send a proposal message to a </a:t>
            </a:r>
            <a:r>
              <a:rPr lang="en-GB" sz="2800" dirty="0">
                <a:solidFill>
                  <a:schemeClr val="accent4">
                    <a:lumMod val="20000"/>
                    <a:lumOff val="80000"/>
                  </a:schemeClr>
                </a:solidFill>
                <a:latin typeface="Angsana New" charset="0"/>
                <a:ea typeface="Angsana New" charset="0"/>
                <a:cs typeface="Angsana New" charset="0"/>
              </a:rPr>
              <a:t>Car</a:t>
            </a:r>
            <a:r>
              <a:rPr lang="en-GB" sz="2800" dirty="0">
                <a:solidFill>
                  <a:schemeClr val="bg1">
                    <a:lumMod val="95000"/>
                  </a:schemeClr>
                </a:solidFill>
                <a:latin typeface="Angsana New" charset="0"/>
                <a:ea typeface="Angsana New" charset="0"/>
                <a:cs typeface="Angsana New" charset="0"/>
              </a:rPr>
              <a:t> agent.</a:t>
            </a:r>
          </a:p>
          <a:p>
            <a:pPr algn="just"/>
            <a:endParaRPr lang="en-GB" sz="2800" dirty="0" smtClean="0">
              <a:solidFill>
                <a:schemeClr val="bg1">
                  <a:lumMod val="95000"/>
                </a:schemeClr>
              </a:solidFill>
              <a:latin typeface="Angsana New" charset="0"/>
              <a:ea typeface="Angsana New" charset="0"/>
              <a:cs typeface="Angsana New" charset="0"/>
            </a:endParaRPr>
          </a:p>
        </p:txBody>
      </p:sp>
      <p:sp>
        <p:nvSpPr>
          <p:cNvPr id="9" name="Rectangle 8"/>
          <p:cNvSpPr/>
          <p:nvPr/>
        </p:nvSpPr>
        <p:spPr>
          <a:xfrm>
            <a:off x="3994427" y="586543"/>
            <a:ext cx="2043325" cy="2677656"/>
          </a:xfrm>
          <a:prstGeom prst="rect">
            <a:avLst/>
          </a:prstGeom>
        </p:spPr>
        <p:txBody>
          <a:bodyPr wrap="square">
            <a:spAutoFit/>
          </a:bodyPr>
          <a:lstStyle/>
          <a:p>
            <a:pPr algn="just"/>
            <a:r>
              <a:rPr lang="en-GB" sz="2800" dirty="0">
                <a:solidFill>
                  <a:schemeClr val="bg1">
                    <a:lumMod val="95000"/>
                  </a:schemeClr>
                </a:solidFill>
                <a:latin typeface="Angsana New" charset="0"/>
                <a:ea typeface="Angsana New" charset="0"/>
                <a:cs typeface="Angsana New" charset="0"/>
              </a:rPr>
              <a:t>Encapsulates all the information needed for a </a:t>
            </a:r>
            <a:r>
              <a:rPr lang="en-GB" sz="2800" dirty="0" smtClean="0">
                <a:solidFill>
                  <a:schemeClr val="accent4">
                    <a:lumMod val="20000"/>
                    <a:lumOff val="80000"/>
                  </a:schemeClr>
                </a:solidFill>
                <a:latin typeface="Angsana New" charset="0"/>
                <a:ea typeface="Angsana New" charset="0"/>
                <a:cs typeface="Angsana New" charset="0"/>
              </a:rPr>
              <a:t>Car</a:t>
            </a:r>
            <a:r>
              <a:rPr lang="en-GB" sz="2800" dirty="0" smtClean="0">
                <a:solidFill>
                  <a:schemeClr val="bg1">
                    <a:lumMod val="95000"/>
                  </a:schemeClr>
                </a:solidFill>
                <a:latin typeface="Angsana New" charset="0"/>
                <a:ea typeface="Angsana New" charset="0"/>
                <a:cs typeface="Angsana New" charset="0"/>
              </a:rPr>
              <a:t> </a:t>
            </a:r>
            <a:r>
              <a:rPr lang="en-GB" sz="2800" dirty="0">
                <a:solidFill>
                  <a:schemeClr val="bg1">
                    <a:lumMod val="95000"/>
                  </a:schemeClr>
                </a:solidFill>
                <a:latin typeface="Angsana New" charset="0"/>
                <a:ea typeface="Angsana New" charset="0"/>
                <a:cs typeface="Angsana New" charset="0"/>
              </a:rPr>
              <a:t>agent to send a </a:t>
            </a:r>
            <a:r>
              <a:rPr lang="en-GB" sz="2800" dirty="0" err="1">
                <a:solidFill>
                  <a:schemeClr val="bg1">
                    <a:lumMod val="95000"/>
                  </a:schemeClr>
                </a:solidFill>
                <a:latin typeface="Angsana New" charset="0"/>
                <a:ea typeface="Angsana New" charset="0"/>
                <a:cs typeface="Angsana New" charset="0"/>
              </a:rPr>
              <a:t>cfp</a:t>
            </a:r>
            <a:r>
              <a:rPr lang="en-GB" sz="2800" dirty="0">
                <a:solidFill>
                  <a:schemeClr val="bg1">
                    <a:lumMod val="95000"/>
                  </a:schemeClr>
                </a:solidFill>
                <a:latin typeface="Angsana New" charset="0"/>
                <a:ea typeface="Angsana New" charset="0"/>
                <a:cs typeface="Angsana New" charset="0"/>
              </a:rPr>
              <a:t> message to the </a:t>
            </a:r>
            <a:r>
              <a:rPr lang="en-GB" sz="2800" dirty="0" smtClean="0">
                <a:solidFill>
                  <a:schemeClr val="accent4">
                    <a:lumMod val="20000"/>
                    <a:lumOff val="80000"/>
                  </a:schemeClr>
                </a:solidFill>
                <a:latin typeface="Angsana New" charset="0"/>
                <a:ea typeface="Angsana New" charset="0"/>
                <a:cs typeface="Angsana New" charset="0"/>
              </a:rPr>
              <a:t>Parking</a:t>
            </a:r>
            <a:r>
              <a:rPr lang="en-GB" sz="2800" dirty="0" smtClean="0">
                <a:solidFill>
                  <a:schemeClr val="bg1">
                    <a:lumMod val="95000"/>
                  </a:schemeClr>
                </a:solidFill>
                <a:latin typeface="Angsana New" charset="0"/>
                <a:ea typeface="Angsana New" charset="0"/>
                <a:cs typeface="Angsana New" charset="0"/>
              </a:rPr>
              <a:t> </a:t>
            </a:r>
            <a:r>
              <a:rPr lang="en-GB" sz="2800" dirty="0" smtClean="0">
                <a:solidFill>
                  <a:schemeClr val="accent4">
                    <a:lumMod val="20000"/>
                    <a:lumOff val="80000"/>
                  </a:schemeClr>
                </a:solidFill>
                <a:latin typeface="Angsana New" charset="0"/>
                <a:ea typeface="Angsana New" charset="0"/>
                <a:cs typeface="Angsana New" charset="0"/>
              </a:rPr>
              <a:t>Lot</a:t>
            </a:r>
            <a:r>
              <a:rPr lang="en-GB" sz="2800" dirty="0" smtClean="0">
                <a:solidFill>
                  <a:schemeClr val="bg1">
                    <a:lumMod val="95000"/>
                  </a:schemeClr>
                </a:solidFill>
                <a:latin typeface="Angsana New" charset="0"/>
                <a:ea typeface="Angsana New" charset="0"/>
                <a:cs typeface="Angsana New" charset="0"/>
              </a:rPr>
              <a:t> </a:t>
            </a:r>
            <a:r>
              <a:rPr lang="en-GB" sz="2800" dirty="0">
                <a:solidFill>
                  <a:schemeClr val="bg1">
                    <a:lumMod val="95000"/>
                  </a:schemeClr>
                </a:solidFill>
                <a:latin typeface="Angsana New" charset="0"/>
                <a:ea typeface="Angsana New" charset="0"/>
                <a:cs typeface="Angsana New" charset="0"/>
              </a:rPr>
              <a:t>agents</a:t>
            </a:r>
            <a:r>
              <a:rPr lang="en-GB" sz="2800" dirty="0" smtClean="0">
                <a:solidFill>
                  <a:schemeClr val="bg1">
                    <a:lumMod val="95000"/>
                  </a:schemeClr>
                </a:solidFill>
                <a:latin typeface="Angsana New" charset="0"/>
                <a:ea typeface="Angsana New" charset="0"/>
                <a:cs typeface="Angsana New" charset="0"/>
              </a:rPr>
              <a:t>.</a:t>
            </a:r>
          </a:p>
        </p:txBody>
      </p:sp>
      <p:pic>
        <p:nvPicPr>
          <p:cNvPr id="14" name="Picture 13"/>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32115" t="2499" r="58982" b="94019"/>
          <a:stretch/>
        </p:blipFill>
        <p:spPr>
          <a:xfrm>
            <a:off x="5242525" y="4519625"/>
            <a:ext cx="2165050" cy="858982"/>
          </a:xfrm>
          <a:prstGeom prst="rect">
            <a:avLst/>
          </a:prstGeom>
          <a:ln>
            <a:solidFill>
              <a:schemeClr val="tx1"/>
            </a:solidFill>
          </a:ln>
        </p:spPr>
      </p:pic>
      <p:pic>
        <p:nvPicPr>
          <p:cNvPr id="15" name="Picture 14"/>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32010" t="7726" r="58912" b="88792"/>
          <a:stretch/>
        </p:blipFill>
        <p:spPr>
          <a:xfrm>
            <a:off x="7608920" y="4521330"/>
            <a:ext cx="2207795" cy="858983"/>
          </a:xfrm>
          <a:prstGeom prst="rect">
            <a:avLst/>
          </a:prstGeom>
          <a:ln>
            <a:solidFill>
              <a:schemeClr val="tx1"/>
            </a:solidFill>
          </a:ln>
        </p:spPr>
      </p:pic>
      <p:pic>
        <p:nvPicPr>
          <p:cNvPr id="16" name="Picture 15"/>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42705" t="2391" r="47850" b="94129"/>
          <a:stretch/>
        </p:blipFill>
        <p:spPr>
          <a:xfrm>
            <a:off x="5110689" y="5554194"/>
            <a:ext cx="2296886" cy="858983"/>
          </a:xfrm>
          <a:prstGeom prst="rect">
            <a:avLst/>
          </a:prstGeom>
          <a:ln>
            <a:solidFill>
              <a:schemeClr val="tx1"/>
            </a:solidFill>
          </a:ln>
        </p:spPr>
      </p:pic>
      <p:pic>
        <p:nvPicPr>
          <p:cNvPr id="17" name="Picture 16"/>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43106" t="7322" r="47917" b="88574"/>
          <a:stretch/>
        </p:blipFill>
        <p:spPr>
          <a:xfrm>
            <a:off x="7608920" y="5554196"/>
            <a:ext cx="2182874" cy="1012703"/>
          </a:xfrm>
          <a:prstGeom prst="rect">
            <a:avLst/>
          </a:prstGeom>
          <a:ln>
            <a:solidFill>
              <a:schemeClr val="tx1"/>
            </a:solidFill>
          </a:ln>
        </p:spPr>
      </p:pic>
      <p:sp>
        <p:nvSpPr>
          <p:cNvPr id="18" name="Rectangle 17"/>
          <p:cNvSpPr/>
          <p:nvPr/>
        </p:nvSpPr>
        <p:spPr>
          <a:xfrm>
            <a:off x="665934" y="3551855"/>
            <a:ext cx="10779066" cy="954107"/>
          </a:xfrm>
          <a:prstGeom prst="rect">
            <a:avLst/>
          </a:prstGeom>
        </p:spPr>
        <p:txBody>
          <a:bodyPr wrap="square">
            <a:spAutoFit/>
          </a:bodyPr>
          <a:lstStyle/>
          <a:p>
            <a:pPr algn="just"/>
            <a:r>
              <a:rPr lang="en-GB" sz="2800" dirty="0" smtClean="0">
                <a:solidFill>
                  <a:schemeClr val="bg1">
                    <a:lumMod val="95000"/>
                  </a:schemeClr>
                </a:solidFill>
                <a:latin typeface="Angsana New" charset="0"/>
                <a:ea typeface="Angsana New" charset="0"/>
                <a:cs typeface="Angsana New" charset="0"/>
              </a:rPr>
              <a:t>This set of classes is responsible for constructing </a:t>
            </a:r>
            <a:r>
              <a:rPr lang="en-GB" sz="2800" dirty="0" smtClean="0">
                <a:solidFill>
                  <a:schemeClr val="accent4">
                    <a:lumMod val="20000"/>
                    <a:lumOff val="80000"/>
                  </a:schemeClr>
                </a:solidFill>
                <a:latin typeface="Angsana New" charset="0"/>
                <a:ea typeface="Angsana New" charset="0"/>
                <a:cs typeface="Angsana New" charset="0"/>
              </a:rPr>
              <a:t>Car</a:t>
            </a:r>
            <a:r>
              <a:rPr lang="en-GB" sz="2800" dirty="0" smtClean="0">
                <a:solidFill>
                  <a:schemeClr val="bg1">
                    <a:lumMod val="95000"/>
                  </a:schemeClr>
                </a:solidFill>
                <a:latin typeface="Angsana New" charset="0"/>
                <a:ea typeface="Angsana New" charset="0"/>
                <a:cs typeface="Angsana New" charset="0"/>
              </a:rPr>
              <a:t> </a:t>
            </a:r>
            <a:r>
              <a:rPr lang="en-GB" sz="2800" dirty="0">
                <a:solidFill>
                  <a:schemeClr val="accent4">
                    <a:lumMod val="20000"/>
                    <a:lumOff val="80000"/>
                  </a:schemeClr>
                </a:solidFill>
                <a:latin typeface="Angsana New" charset="0"/>
                <a:ea typeface="Angsana New" charset="0"/>
                <a:cs typeface="Angsana New" charset="0"/>
              </a:rPr>
              <a:t>evaluator</a:t>
            </a:r>
            <a:r>
              <a:rPr lang="en-GB" sz="2800" dirty="0">
                <a:solidFill>
                  <a:schemeClr val="bg1">
                    <a:lumMod val="95000"/>
                  </a:schemeClr>
                </a:solidFill>
                <a:latin typeface="Angsana New" charset="0"/>
                <a:ea typeface="Angsana New" charset="0"/>
                <a:cs typeface="Angsana New" charset="0"/>
              </a:rPr>
              <a:t> </a:t>
            </a:r>
            <a:r>
              <a:rPr lang="en-GB" sz="2800" dirty="0" smtClean="0">
                <a:solidFill>
                  <a:schemeClr val="bg1">
                    <a:lumMod val="95000"/>
                  </a:schemeClr>
                </a:solidFill>
                <a:latin typeface="Angsana New" charset="0"/>
                <a:ea typeface="Angsana New" charset="0"/>
                <a:cs typeface="Angsana New" charset="0"/>
              </a:rPr>
              <a:t>objects which assign </a:t>
            </a:r>
            <a:r>
              <a:rPr lang="en-GB" sz="2800" dirty="0">
                <a:solidFill>
                  <a:schemeClr val="bg1">
                    <a:lumMod val="95000"/>
                  </a:schemeClr>
                </a:solidFill>
                <a:latin typeface="Angsana New" charset="0"/>
                <a:ea typeface="Angsana New" charset="0"/>
                <a:cs typeface="Angsana New" charset="0"/>
              </a:rPr>
              <a:t>a value </a:t>
            </a:r>
            <a:r>
              <a:rPr lang="en-GB" sz="2800" dirty="0" smtClean="0">
                <a:solidFill>
                  <a:schemeClr val="bg1">
                    <a:lumMod val="95000"/>
                  </a:schemeClr>
                </a:solidFill>
                <a:latin typeface="Angsana New" charset="0"/>
                <a:ea typeface="Angsana New" charset="0"/>
                <a:cs typeface="Angsana New" charset="0"/>
              </a:rPr>
              <a:t>to </a:t>
            </a:r>
            <a:r>
              <a:rPr lang="en-GB" sz="2800" dirty="0" smtClean="0">
                <a:solidFill>
                  <a:schemeClr val="accent4">
                    <a:lumMod val="20000"/>
                    <a:lumOff val="80000"/>
                  </a:schemeClr>
                </a:solidFill>
                <a:latin typeface="Angsana New" charset="0"/>
                <a:ea typeface="Angsana New" charset="0"/>
                <a:cs typeface="Angsana New" charset="0"/>
              </a:rPr>
              <a:t>Parking</a:t>
            </a:r>
            <a:r>
              <a:rPr lang="en-GB" sz="2800" dirty="0" smtClean="0">
                <a:solidFill>
                  <a:schemeClr val="bg1">
                    <a:lumMod val="95000"/>
                  </a:schemeClr>
                </a:solidFill>
                <a:latin typeface="Angsana New" charset="0"/>
                <a:ea typeface="Angsana New" charset="0"/>
                <a:cs typeface="Angsana New" charset="0"/>
              </a:rPr>
              <a:t> </a:t>
            </a:r>
            <a:r>
              <a:rPr lang="en-GB" sz="2800" dirty="0" smtClean="0">
                <a:solidFill>
                  <a:schemeClr val="accent4">
                    <a:lumMod val="20000"/>
                    <a:lumOff val="80000"/>
                  </a:schemeClr>
                </a:solidFill>
                <a:latin typeface="Angsana New" charset="0"/>
                <a:ea typeface="Angsana New" charset="0"/>
                <a:cs typeface="Angsana New" charset="0"/>
              </a:rPr>
              <a:t>Lot</a:t>
            </a:r>
            <a:r>
              <a:rPr lang="en-GB" sz="2800" dirty="0" smtClean="0">
                <a:solidFill>
                  <a:schemeClr val="bg1">
                    <a:lumMod val="95000"/>
                  </a:schemeClr>
                </a:solidFill>
                <a:latin typeface="Angsana New" charset="0"/>
                <a:ea typeface="Angsana New" charset="0"/>
                <a:cs typeface="Angsana New" charset="0"/>
              </a:rPr>
              <a:t> </a:t>
            </a:r>
            <a:r>
              <a:rPr lang="en-GB" sz="2800" dirty="0">
                <a:solidFill>
                  <a:schemeClr val="bg1">
                    <a:lumMod val="95000"/>
                  </a:schemeClr>
                </a:solidFill>
                <a:latin typeface="Angsana New" charset="0"/>
                <a:ea typeface="Angsana New" charset="0"/>
                <a:cs typeface="Angsana New" charset="0"/>
              </a:rPr>
              <a:t>proposals. </a:t>
            </a:r>
            <a:r>
              <a:rPr lang="en-GB" sz="2800" dirty="0" smtClean="0">
                <a:solidFill>
                  <a:schemeClr val="bg1">
                    <a:lumMod val="95000"/>
                  </a:schemeClr>
                </a:solidFill>
                <a:latin typeface="Angsana New" charset="0"/>
                <a:ea typeface="Angsana New" charset="0"/>
                <a:cs typeface="Angsana New" charset="0"/>
              </a:rPr>
              <a:t>According to the class, different parameters are taken into account.</a:t>
            </a:r>
          </a:p>
        </p:txBody>
      </p:sp>
      <p:pic>
        <p:nvPicPr>
          <p:cNvPr id="19" name="Picture 18"/>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0298" t="3268" r="70612" b="90488"/>
          <a:stretch/>
        </p:blipFill>
        <p:spPr>
          <a:xfrm>
            <a:off x="2018042" y="4519625"/>
            <a:ext cx="2210597" cy="1540923"/>
          </a:xfrm>
          <a:prstGeom prst="rect">
            <a:avLst/>
          </a:prstGeom>
          <a:ln>
            <a:solidFill>
              <a:schemeClr val="tx1"/>
            </a:solidFill>
          </a:ln>
        </p:spPr>
      </p:pic>
      <p:cxnSp>
        <p:nvCxnSpPr>
          <p:cNvPr id="20" name="Straight Arrow Connector 19"/>
          <p:cNvCxnSpPr/>
          <p:nvPr/>
        </p:nvCxnSpPr>
        <p:spPr>
          <a:xfrm flipH="1">
            <a:off x="4228639" y="4950822"/>
            <a:ext cx="3380281" cy="33926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228639" y="5290087"/>
            <a:ext cx="3380281" cy="77046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4228639" y="5290087"/>
            <a:ext cx="882050" cy="693599"/>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3" idx="1"/>
          </p:cNvCxnSpPr>
          <p:nvPr/>
        </p:nvCxnSpPr>
        <p:spPr>
          <a:xfrm flipH="1">
            <a:off x="4228639" y="4949116"/>
            <a:ext cx="1013886" cy="34097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1784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smtClean="0">
                <a:solidFill>
                  <a:schemeClr val="accent4"/>
                </a:solidFill>
                <a:latin typeface="Angsana New" charset="0"/>
                <a:ea typeface="Angsana New" charset="0"/>
                <a:cs typeface="Angsana New" charset="0"/>
              </a:rPr>
              <a:t>Problem Description</a:t>
            </a:r>
            <a:endParaRPr lang="en-US" b="1" dirty="0">
              <a:solidFill>
                <a:schemeClr val="accent4"/>
              </a:solidFill>
              <a:latin typeface="Angsana New" charset="0"/>
              <a:ea typeface="Angsana New" charset="0"/>
              <a:cs typeface="Angsana New" charset="0"/>
            </a:endParaRPr>
          </a:p>
        </p:txBody>
      </p:sp>
      <p:sp>
        <p:nvSpPr>
          <p:cNvPr id="3" name="Content Placeholder 2"/>
          <p:cNvSpPr>
            <a:spLocks noGrp="1"/>
          </p:cNvSpPr>
          <p:nvPr>
            <p:ph idx="1"/>
          </p:nvPr>
        </p:nvSpPr>
        <p:spPr>
          <a:xfrm>
            <a:off x="838200" y="1453019"/>
            <a:ext cx="10515600" cy="4723944"/>
          </a:xfrm>
        </p:spPr>
        <p:txBody>
          <a:bodyPr>
            <a:normAutofit/>
          </a:bodyPr>
          <a:lstStyle/>
          <a:p>
            <a:pPr marL="0" lvl="0" indent="0" algn="just">
              <a:lnSpc>
                <a:spcPct val="100000"/>
              </a:lnSpc>
              <a:spcBef>
                <a:spcPts val="0"/>
              </a:spcBef>
              <a:buNone/>
            </a:pPr>
            <a:r>
              <a:rPr lang="en-GB" dirty="0">
                <a:solidFill>
                  <a:schemeClr val="bg1">
                    <a:lumMod val="95000"/>
                  </a:schemeClr>
                </a:solidFill>
                <a:latin typeface="Angsana New" charset="0"/>
                <a:ea typeface="Angsana New" charset="0"/>
                <a:cs typeface="Angsana New" charset="0"/>
              </a:rPr>
              <a:t>This </a:t>
            </a:r>
            <a:r>
              <a:rPr lang="en-GB" dirty="0" smtClean="0">
                <a:solidFill>
                  <a:schemeClr val="bg1">
                    <a:lumMod val="95000"/>
                  </a:schemeClr>
                </a:solidFill>
                <a:latin typeface="Angsana New" charset="0"/>
                <a:ea typeface="Angsana New" charset="0"/>
                <a:cs typeface="Angsana New" charset="0"/>
              </a:rPr>
              <a:t>project </a:t>
            </a:r>
            <a:r>
              <a:rPr lang="en-GB" dirty="0">
                <a:solidFill>
                  <a:schemeClr val="bg1">
                    <a:lumMod val="95000"/>
                  </a:schemeClr>
                </a:solidFill>
                <a:latin typeface="Angsana New" charset="0"/>
                <a:ea typeface="Angsana New" charset="0"/>
                <a:cs typeface="Angsana New" charset="0"/>
              </a:rPr>
              <a:t>concerns the allocation of parking lots to several </a:t>
            </a:r>
            <a:r>
              <a:rPr lang="en-GB" dirty="0" smtClean="0">
                <a:solidFill>
                  <a:schemeClr val="bg1">
                    <a:lumMod val="95000"/>
                  </a:schemeClr>
                </a:solidFill>
                <a:latin typeface="Angsana New" charset="0"/>
                <a:ea typeface="Angsana New" charset="0"/>
                <a:cs typeface="Angsana New" charset="0"/>
              </a:rPr>
              <a:t>cars. </a:t>
            </a:r>
            <a:r>
              <a:rPr lang="en-GB" dirty="0">
                <a:solidFill>
                  <a:schemeClr val="bg1">
                    <a:lumMod val="95000"/>
                  </a:schemeClr>
                </a:solidFill>
                <a:latin typeface="Angsana New" charset="0"/>
                <a:ea typeface="Angsana New" charset="0"/>
                <a:cs typeface="Angsana New" charset="0"/>
              </a:rPr>
              <a:t>The </a:t>
            </a:r>
            <a:r>
              <a:rPr lang="en-GB" dirty="0" smtClean="0">
                <a:solidFill>
                  <a:schemeClr val="bg1">
                    <a:lumMod val="95000"/>
                  </a:schemeClr>
                </a:solidFill>
                <a:latin typeface="Angsana New" charset="0"/>
                <a:ea typeface="Angsana New" charset="0"/>
                <a:cs typeface="Angsana New" charset="0"/>
              </a:rPr>
              <a:t>cars have </a:t>
            </a:r>
            <a:r>
              <a:rPr lang="en-GB" dirty="0">
                <a:solidFill>
                  <a:schemeClr val="bg1">
                    <a:lumMod val="95000"/>
                  </a:schemeClr>
                </a:solidFill>
                <a:latin typeface="Angsana New" charset="0"/>
                <a:ea typeface="Angsana New" charset="0"/>
                <a:cs typeface="Angsana New" charset="0"/>
              </a:rPr>
              <a:t>certain requirements regarding the kind of spot they prefer and negotiate with the various parking lots to assess </a:t>
            </a:r>
            <a:r>
              <a:rPr lang="en-GB" dirty="0" smtClean="0">
                <a:solidFill>
                  <a:schemeClr val="bg1">
                    <a:lumMod val="95000"/>
                  </a:schemeClr>
                </a:solidFill>
                <a:latin typeface="Angsana New" charset="0"/>
                <a:ea typeface="Angsana New" charset="0"/>
                <a:cs typeface="Angsana New" charset="0"/>
              </a:rPr>
              <a:t>which is the </a:t>
            </a:r>
            <a:r>
              <a:rPr lang="en-GB" dirty="0">
                <a:solidFill>
                  <a:schemeClr val="bg1">
                    <a:lumMod val="95000"/>
                  </a:schemeClr>
                </a:solidFill>
                <a:latin typeface="Angsana New" charset="0"/>
                <a:ea typeface="Angsana New" charset="0"/>
                <a:cs typeface="Angsana New" charset="0"/>
              </a:rPr>
              <a:t>best </a:t>
            </a:r>
            <a:r>
              <a:rPr lang="en-GB" dirty="0" smtClean="0">
                <a:solidFill>
                  <a:schemeClr val="bg1">
                    <a:lumMod val="95000"/>
                  </a:schemeClr>
                </a:solidFill>
                <a:latin typeface="Angsana New" charset="0"/>
                <a:ea typeface="Angsana New" charset="0"/>
                <a:cs typeface="Angsana New" charset="0"/>
              </a:rPr>
              <a:t>one for </a:t>
            </a:r>
            <a:r>
              <a:rPr lang="en-GB" dirty="0">
                <a:solidFill>
                  <a:schemeClr val="bg1">
                    <a:lumMod val="95000"/>
                  </a:schemeClr>
                </a:solidFill>
                <a:latin typeface="Angsana New" charset="0"/>
                <a:ea typeface="Angsana New" charset="0"/>
                <a:cs typeface="Angsana New" charset="0"/>
              </a:rPr>
              <a:t>them</a:t>
            </a:r>
            <a:r>
              <a:rPr lang="en-GB" dirty="0" smtClean="0">
                <a:solidFill>
                  <a:schemeClr val="bg1">
                    <a:lumMod val="95000"/>
                  </a:schemeClr>
                </a:solidFill>
                <a:latin typeface="Angsana New" charset="0"/>
                <a:ea typeface="Angsana New" charset="0"/>
                <a:cs typeface="Angsana New" charset="0"/>
              </a:rPr>
              <a:t>.</a:t>
            </a:r>
          </a:p>
          <a:p>
            <a:pPr marL="0" lvl="0" indent="0">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a:p>
            <a:pPr marL="0" indent="0">
              <a:lnSpc>
                <a:spcPct val="100000"/>
              </a:lnSpc>
              <a:spcBef>
                <a:spcPts val="0"/>
              </a:spcBef>
              <a:buNone/>
            </a:pPr>
            <a:r>
              <a:rPr lang="en-GB" b="1" dirty="0" smtClean="0">
                <a:solidFill>
                  <a:srgbClr val="C00000"/>
                </a:solidFill>
                <a:latin typeface="Angsana New" charset="0"/>
                <a:ea typeface="Angsana New" charset="0"/>
                <a:cs typeface="Angsana New" charset="0"/>
              </a:rPr>
              <a:t>Decision variables</a:t>
            </a:r>
            <a:r>
              <a:rPr lang="en-GB" b="1" dirty="0">
                <a:solidFill>
                  <a:srgbClr val="C00000"/>
                </a:solidFill>
                <a:latin typeface="Angsana New" charset="0"/>
                <a:ea typeface="Angsana New" charset="0"/>
                <a:cs typeface="Angsana New" charset="0"/>
              </a:rPr>
              <a:t>: </a:t>
            </a:r>
            <a:endParaRPr lang="en-GB" b="1" dirty="0" smtClean="0">
              <a:solidFill>
                <a:srgbClr val="C00000"/>
              </a:solidFill>
              <a:latin typeface="Angsana New" charset="0"/>
              <a:ea typeface="Angsana New" charset="0"/>
              <a:cs typeface="Angsana New" charset="0"/>
            </a:endParaRPr>
          </a:p>
          <a:p>
            <a:pPr marL="0" indent="0">
              <a:lnSpc>
                <a:spcPct val="100000"/>
              </a:lnSpc>
              <a:spcBef>
                <a:spcPts val="0"/>
              </a:spcBef>
              <a:buNone/>
            </a:pPr>
            <a:r>
              <a:rPr lang="en-GB" dirty="0" smtClean="0">
                <a:solidFill>
                  <a:schemeClr val="bg1">
                    <a:lumMod val="95000"/>
                  </a:schemeClr>
                </a:solidFill>
                <a:latin typeface="Angsana New" charset="0"/>
                <a:ea typeface="Angsana New" charset="0"/>
                <a:cs typeface="Angsana New" charset="0"/>
              </a:rPr>
              <a:t>c</a:t>
            </a:r>
            <a:r>
              <a:rPr lang="en-GB" dirty="0">
                <a:solidFill>
                  <a:schemeClr val="bg1">
                    <a:lumMod val="95000"/>
                  </a:schemeClr>
                </a:solidFill>
                <a:latin typeface="Angsana New" charset="0"/>
                <a:ea typeface="Angsana New" charset="0"/>
                <a:cs typeface="Angsana New" charset="0"/>
              </a:rPr>
              <a:t>ost </a:t>
            </a:r>
            <a:r>
              <a:rPr lang="en-GB" dirty="0" smtClean="0">
                <a:solidFill>
                  <a:schemeClr val="bg1">
                    <a:lumMod val="95000"/>
                  </a:schemeClr>
                </a:solidFill>
                <a:latin typeface="Angsana New" charset="0"/>
                <a:ea typeface="Angsana New" charset="0"/>
                <a:cs typeface="Angsana New" charset="0"/>
              </a:rPr>
              <a:t>			</a:t>
            </a:r>
            <a:r>
              <a:rPr lang="en-GB" dirty="0" smtClean="0">
                <a:solidFill>
                  <a:schemeClr val="accent4">
                    <a:lumMod val="20000"/>
                    <a:lumOff val="80000"/>
                  </a:schemeClr>
                </a:solidFill>
                <a:latin typeface="Angsana New" charset="0"/>
                <a:ea typeface="Angsana New" charset="0"/>
                <a:cs typeface="Angsana New" charset="0"/>
              </a:rPr>
              <a:t>hourly </a:t>
            </a:r>
            <a:r>
              <a:rPr lang="en-GB" dirty="0">
                <a:solidFill>
                  <a:schemeClr val="accent4">
                    <a:lumMod val="20000"/>
                    <a:lumOff val="80000"/>
                  </a:schemeClr>
                </a:solidFill>
                <a:latin typeface="Angsana New" charset="0"/>
                <a:ea typeface="Angsana New" charset="0"/>
                <a:cs typeface="Angsana New" charset="0"/>
              </a:rPr>
              <a:t>cost of parking in a specific P</a:t>
            </a:r>
            <a:r>
              <a:rPr lang="en-GB" dirty="0" smtClean="0">
                <a:solidFill>
                  <a:schemeClr val="accent4">
                    <a:lumMod val="20000"/>
                    <a:lumOff val="80000"/>
                  </a:schemeClr>
                </a:solidFill>
                <a:latin typeface="Angsana New" charset="0"/>
                <a:ea typeface="Angsana New" charset="0"/>
                <a:cs typeface="Angsana New" charset="0"/>
              </a:rPr>
              <a:t>arking </a:t>
            </a:r>
            <a:r>
              <a:rPr lang="en-GB" dirty="0">
                <a:solidFill>
                  <a:schemeClr val="accent4">
                    <a:lumMod val="20000"/>
                    <a:lumOff val="80000"/>
                  </a:schemeClr>
                </a:solidFill>
                <a:latin typeface="Angsana New" charset="0"/>
                <a:ea typeface="Angsana New" charset="0"/>
                <a:cs typeface="Angsana New" charset="0"/>
              </a:rPr>
              <a:t>L</a:t>
            </a:r>
            <a:r>
              <a:rPr lang="en-GB" dirty="0" smtClean="0">
                <a:solidFill>
                  <a:schemeClr val="accent4">
                    <a:lumMod val="20000"/>
                    <a:lumOff val="80000"/>
                  </a:schemeClr>
                </a:solidFill>
                <a:latin typeface="Angsana New" charset="0"/>
                <a:ea typeface="Angsana New" charset="0"/>
                <a:cs typeface="Angsana New" charset="0"/>
              </a:rPr>
              <a:t>ot/ </a:t>
            </a:r>
            <a:r>
              <a:rPr lang="en-GB" dirty="0">
                <a:solidFill>
                  <a:schemeClr val="accent4">
                    <a:lumMod val="20000"/>
                    <a:lumOff val="80000"/>
                  </a:schemeClr>
                </a:solidFill>
                <a:latin typeface="Angsana New" charset="0"/>
                <a:ea typeface="Angsana New" charset="0"/>
                <a:cs typeface="Angsana New" charset="0"/>
              </a:rPr>
              <a:t>spot </a:t>
            </a:r>
            <a:r>
              <a:rPr lang="en-GB" dirty="0" smtClean="0">
                <a:solidFill>
                  <a:schemeClr val="accent4">
                    <a:lumMod val="20000"/>
                    <a:lumOff val="80000"/>
                  </a:schemeClr>
                </a:solidFill>
                <a:latin typeface="Angsana New" charset="0"/>
                <a:ea typeface="Angsana New" charset="0"/>
                <a:cs typeface="Angsana New" charset="0"/>
              </a:rPr>
              <a:t>type</a:t>
            </a:r>
          </a:p>
          <a:p>
            <a:pPr marL="0" indent="0">
              <a:lnSpc>
                <a:spcPct val="100000"/>
              </a:lnSpc>
              <a:spcBef>
                <a:spcPts val="0"/>
              </a:spcBef>
              <a:buNone/>
            </a:pPr>
            <a:r>
              <a:rPr lang="en-GB" dirty="0">
                <a:solidFill>
                  <a:schemeClr val="bg1">
                    <a:lumMod val="95000"/>
                  </a:schemeClr>
                </a:solidFill>
                <a:latin typeface="Angsana New" charset="0"/>
                <a:ea typeface="Angsana New" charset="0"/>
                <a:cs typeface="Angsana New" charset="0"/>
              </a:rPr>
              <a:t>d</a:t>
            </a:r>
            <a:r>
              <a:rPr lang="en-GB" dirty="0" smtClean="0">
                <a:solidFill>
                  <a:schemeClr val="bg1">
                    <a:lumMod val="95000"/>
                  </a:schemeClr>
                </a:solidFill>
                <a:latin typeface="Angsana New" charset="0"/>
                <a:ea typeface="Angsana New" charset="0"/>
                <a:cs typeface="Angsana New" charset="0"/>
              </a:rPr>
              <a:t>istance </a:t>
            </a:r>
            <a:r>
              <a:rPr lang="en-GB" dirty="0">
                <a:solidFill>
                  <a:schemeClr val="bg1">
                    <a:lumMod val="95000"/>
                  </a:schemeClr>
                </a:solidFill>
                <a:latin typeface="Angsana New" charset="0"/>
                <a:ea typeface="Angsana New" charset="0"/>
                <a:cs typeface="Angsana New" charset="0"/>
              </a:rPr>
              <a:t>to parking lot </a:t>
            </a:r>
            <a:r>
              <a:rPr lang="en-GB" dirty="0" smtClean="0">
                <a:solidFill>
                  <a:schemeClr val="bg1">
                    <a:lumMod val="95000"/>
                  </a:schemeClr>
                </a:solidFill>
                <a:latin typeface="Angsana New" charset="0"/>
                <a:ea typeface="Angsana New" charset="0"/>
                <a:cs typeface="Angsana New" charset="0"/>
              </a:rPr>
              <a:t>	</a:t>
            </a:r>
            <a:r>
              <a:rPr lang="en-GB" dirty="0" smtClean="0">
                <a:solidFill>
                  <a:schemeClr val="accent4">
                    <a:lumMod val="20000"/>
                    <a:lumOff val="80000"/>
                  </a:schemeClr>
                </a:solidFill>
                <a:latin typeface="Angsana New" charset="0"/>
                <a:ea typeface="Angsana New" charset="0"/>
                <a:cs typeface="Angsana New" charset="0"/>
              </a:rPr>
              <a:t>measured </a:t>
            </a:r>
            <a:r>
              <a:rPr lang="en-GB" dirty="0">
                <a:solidFill>
                  <a:schemeClr val="accent4">
                    <a:lumMod val="20000"/>
                    <a:lumOff val="80000"/>
                  </a:schemeClr>
                </a:solidFill>
                <a:latin typeface="Angsana New" charset="0"/>
                <a:ea typeface="Angsana New" charset="0"/>
                <a:cs typeface="Angsana New" charset="0"/>
              </a:rPr>
              <a:t>between the </a:t>
            </a:r>
            <a:r>
              <a:rPr lang="en-GB" dirty="0" smtClean="0">
                <a:solidFill>
                  <a:schemeClr val="accent4">
                    <a:lumMod val="20000"/>
                    <a:lumOff val="80000"/>
                  </a:schemeClr>
                </a:solidFill>
                <a:latin typeface="Angsana New" charset="0"/>
                <a:ea typeface="Angsana New" charset="0"/>
                <a:cs typeface="Angsana New" charset="0"/>
              </a:rPr>
              <a:t>Parking </a:t>
            </a:r>
            <a:r>
              <a:rPr lang="en-GB" dirty="0">
                <a:solidFill>
                  <a:schemeClr val="accent4">
                    <a:lumMod val="20000"/>
                    <a:lumOff val="80000"/>
                  </a:schemeClr>
                </a:solidFill>
                <a:latin typeface="Angsana New" charset="0"/>
                <a:ea typeface="Angsana New" charset="0"/>
                <a:cs typeface="Angsana New" charset="0"/>
              </a:rPr>
              <a:t>L</a:t>
            </a:r>
            <a:r>
              <a:rPr lang="en-GB" dirty="0" smtClean="0">
                <a:solidFill>
                  <a:schemeClr val="accent4">
                    <a:lumMod val="20000"/>
                    <a:lumOff val="80000"/>
                  </a:schemeClr>
                </a:solidFill>
                <a:latin typeface="Angsana New" charset="0"/>
                <a:ea typeface="Angsana New" charset="0"/>
                <a:cs typeface="Angsana New" charset="0"/>
              </a:rPr>
              <a:t>ot </a:t>
            </a:r>
            <a:r>
              <a:rPr lang="en-GB" dirty="0">
                <a:solidFill>
                  <a:schemeClr val="accent4">
                    <a:lumMod val="20000"/>
                    <a:lumOff val="80000"/>
                  </a:schemeClr>
                </a:solidFill>
                <a:latin typeface="Angsana New" charset="0"/>
                <a:ea typeface="Angsana New" charset="0"/>
                <a:cs typeface="Angsana New" charset="0"/>
              </a:rPr>
              <a:t>and the current position of the </a:t>
            </a:r>
            <a:r>
              <a:rPr lang="en-GB" dirty="0" smtClean="0">
                <a:solidFill>
                  <a:schemeClr val="accent4">
                    <a:lumMod val="20000"/>
                    <a:lumOff val="80000"/>
                  </a:schemeClr>
                </a:solidFill>
                <a:latin typeface="Angsana New" charset="0"/>
                <a:ea typeface="Angsana New" charset="0"/>
                <a:cs typeface="Angsana New" charset="0"/>
              </a:rPr>
              <a:t>Car </a:t>
            </a:r>
            <a:r>
              <a:rPr lang="en-GB" dirty="0">
                <a:solidFill>
                  <a:schemeClr val="accent4">
                    <a:lumMod val="20000"/>
                    <a:lumOff val="80000"/>
                  </a:schemeClr>
                </a:solidFill>
                <a:latin typeface="Angsana New" charset="0"/>
                <a:ea typeface="Angsana New" charset="0"/>
                <a:cs typeface="Angsana New" charset="0"/>
              </a:rPr>
              <a:t>agent</a:t>
            </a:r>
            <a:endParaRPr lang="en-GB" dirty="0" smtClean="0">
              <a:solidFill>
                <a:schemeClr val="accent4">
                  <a:lumMod val="20000"/>
                  <a:lumOff val="80000"/>
                </a:schemeClr>
              </a:solidFill>
              <a:latin typeface="Angsana New" charset="0"/>
              <a:ea typeface="Angsana New" charset="0"/>
              <a:cs typeface="Angsana New" charset="0"/>
            </a:endParaRPr>
          </a:p>
          <a:p>
            <a:pPr marL="0" indent="0">
              <a:lnSpc>
                <a:spcPct val="100000"/>
              </a:lnSpc>
              <a:spcBef>
                <a:spcPts val="0"/>
              </a:spcBef>
              <a:buNone/>
            </a:pPr>
            <a:r>
              <a:rPr lang="en-GB" dirty="0" smtClean="0">
                <a:solidFill>
                  <a:schemeClr val="bg1">
                    <a:lumMod val="95000"/>
                  </a:schemeClr>
                </a:solidFill>
                <a:latin typeface="Angsana New" charset="0"/>
                <a:ea typeface="Angsana New" charset="0"/>
                <a:cs typeface="Angsana New" charset="0"/>
              </a:rPr>
              <a:t>spot type 		</a:t>
            </a:r>
            <a:r>
              <a:rPr lang="en-GB" dirty="0" smtClean="0">
                <a:solidFill>
                  <a:schemeClr val="accent4">
                    <a:lumMod val="20000"/>
                    <a:lumOff val="80000"/>
                  </a:schemeClr>
                </a:solidFill>
                <a:latin typeface="Angsana New" charset="0"/>
                <a:ea typeface="Angsana New" charset="0"/>
                <a:cs typeface="Angsana New" charset="0"/>
              </a:rPr>
              <a:t>regular, luxury and handicap</a:t>
            </a:r>
          </a:p>
        </p:txBody>
      </p:sp>
    </p:spTree>
    <p:extLst>
      <p:ext uri="{BB962C8B-B14F-4D97-AF65-F5344CB8AC3E}">
        <p14:creationId xmlns:p14="http://schemas.microsoft.com/office/powerpoint/2010/main" val="21080099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289" t="31498" r="85837" b="52316"/>
          <a:stretch/>
        </p:blipFill>
        <p:spPr>
          <a:xfrm>
            <a:off x="3034075" y="185980"/>
            <a:ext cx="2887579" cy="3994484"/>
          </a:xfrm>
          <a:prstGeom prst="rect">
            <a:avLst/>
          </a:prstGeom>
          <a:ln>
            <a:solidFill>
              <a:schemeClr val="tx1"/>
            </a:solidFill>
          </a:ln>
        </p:spPr>
      </p:pic>
      <p:pic>
        <p:nvPicPr>
          <p:cNvPr id="10" name="Picture 9"/>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84685" t="41836" r="2441" b="24784"/>
          <a:stretch/>
        </p:blipFill>
        <p:spPr>
          <a:xfrm>
            <a:off x="278037" y="185980"/>
            <a:ext cx="2571506" cy="6548646"/>
          </a:xfrm>
          <a:prstGeom prst="rect">
            <a:avLst/>
          </a:prstGeom>
          <a:ln>
            <a:solidFill>
              <a:schemeClr val="tx1"/>
            </a:solidFill>
          </a:ln>
        </p:spPr>
      </p:pic>
      <p:sp>
        <p:nvSpPr>
          <p:cNvPr id="11" name="Rectangle 10"/>
          <p:cNvSpPr/>
          <p:nvPr/>
        </p:nvSpPr>
        <p:spPr>
          <a:xfrm>
            <a:off x="3028683" y="4180344"/>
            <a:ext cx="2887579" cy="2677656"/>
          </a:xfrm>
          <a:prstGeom prst="rect">
            <a:avLst/>
          </a:prstGeom>
        </p:spPr>
        <p:txBody>
          <a:bodyPr wrap="square">
            <a:spAutoFit/>
          </a:bodyPr>
          <a:lstStyle/>
          <a:p>
            <a:pPr algn="just"/>
            <a:r>
              <a:rPr lang="en-GB" sz="2800" dirty="0" smtClean="0">
                <a:solidFill>
                  <a:schemeClr val="bg1">
                    <a:lumMod val="95000"/>
                  </a:schemeClr>
                </a:solidFill>
                <a:latin typeface="Angsana New" charset="0"/>
                <a:ea typeface="Angsana New" charset="0"/>
                <a:cs typeface="Angsana New" charset="0"/>
              </a:rPr>
              <a:t>Information taken from configuration files is parsed and returned </a:t>
            </a:r>
            <a:r>
              <a:rPr lang="en-GB" sz="2800" dirty="0">
                <a:solidFill>
                  <a:schemeClr val="bg1">
                    <a:lumMod val="95000"/>
                  </a:schemeClr>
                </a:solidFill>
                <a:latin typeface="Angsana New" charset="0"/>
                <a:ea typeface="Angsana New" charset="0"/>
                <a:cs typeface="Angsana New" charset="0"/>
              </a:rPr>
              <a:t>as a list of object arrays which can be </a:t>
            </a:r>
            <a:r>
              <a:rPr lang="en-GB" sz="2800" dirty="0" smtClean="0">
                <a:solidFill>
                  <a:schemeClr val="bg1">
                    <a:lumMod val="95000"/>
                  </a:schemeClr>
                </a:solidFill>
                <a:latin typeface="Angsana New" charset="0"/>
                <a:ea typeface="Angsana New" charset="0"/>
                <a:cs typeface="Angsana New" charset="0"/>
              </a:rPr>
              <a:t>later used </a:t>
            </a:r>
            <a:r>
              <a:rPr lang="en-GB" sz="2800" dirty="0">
                <a:solidFill>
                  <a:schemeClr val="bg1">
                    <a:lumMod val="95000"/>
                  </a:schemeClr>
                </a:solidFill>
                <a:latin typeface="Angsana New" charset="0"/>
                <a:ea typeface="Angsana New" charset="0"/>
                <a:cs typeface="Angsana New" charset="0"/>
              </a:rPr>
              <a:t>to generate agents with those attributes.</a:t>
            </a:r>
            <a:endParaRPr lang="en-GB" sz="2800" dirty="0" smtClean="0">
              <a:solidFill>
                <a:schemeClr val="bg1">
                  <a:lumMod val="95000"/>
                </a:schemeClr>
              </a:solidFill>
              <a:latin typeface="Angsana New" charset="0"/>
              <a:ea typeface="Angsana New" charset="0"/>
              <a:cs typeface="Angsana New" charset="0"/>
            </a:endParaRPr>
          </a:p>
        </p:txBody>
      </p:sp>
      <p:pic>
        <p:nvPicPr>
          <p:cNvPr id="13" name="Picture 12"/>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2407" t="87930" r="54649" b="3863"/>
          <a:stretch/>
        </p:blipFill>
        <p:spPr>
          <a:xfrm>
            <a:off x="6325421" y="2447747"/>
            <a:ext cx="5579390" cy="2025111"/>
          </a:xfrm>
          <a:prstGeom prst="rect">
            <a:avLst/>
          </a:prstGeom>
          <a:ln>
            <a:solidFill>
              <a:schemeClr val="tx1"/>
            </a:solidFill>
          </a:ln>
        </p:spPr>
      </p:pic>
      <p:sp>
        <p:nvSpPr>
          <p:cNvPr id="14" name="Rectangle 13"/>
          <p:cNvSpPr/>
          <p:nvPr/>
        </p:nvSpPr>
        <p:spPr>
          <a:xfrm>
            <a:off x="6213583" y="631865"/>
            <a:ext cx="5691228" cy="1815882"/>
          </a:xfrm>
          <a:prstGeom prst="rect">
            <a:avLst/>
          </a:prstGeom>
        </p:spPr>
        <p:txBody>
          <a:bodyPr wrap="square">
            <a:spAutoFit/>
          </a:bodyPr>
          <a:lstStyle/>
          <a:p>
            <a:pPr algn="just"/>
            <a:r>
              <a:rPr lang="en-US" sz="2800" dirty="0" smtClean="0">
                <a:solidFill>
                  <a:schemeClr val="bg1">
                    <a:lumMod val="95000"/>
                  </a:schemeClr>
                </a:solidFill>
                <a:latin typeface="Angsana New" charset="0"/>
                <a:ea typeface="Angsana New" charset="0"/>
                <a:cs typeface="Angsana New" charset="0"/>
              </a:rPr>
              <a:t>Constructs </a:t>
            </a:r>
            <a:r>
              <a:rPr lang="en-US" sz="2800" dirty="0">
                <a:solidFill>
                  <a:schemeClr val="bg1">
                    <a:lumMod val="95000"/>
                  </a:schemeClr>
                </a:solidFill>
                <a:latin typeface="Angsana New" charset="0"/>
                <a:ea typeface="Angsana New" charset="0"/>
                <a:cs typeface="Angsana New" charset="0"/>
              </a:rPr>
              <a:t>a </a:t>
            </a:r>
            <a:r>
              <a:rPr lang="en-US" sz="2800" dirty="0" smtClean="0">
                <a:solidFill>
                  <a:schemeClr val="accent4">
                    <a:lumMod val="20000"/>
                    <a:lumOff val="80000"/>
                  </a:schemeClr>
                </a:solidFill>
                <a:latin typeface="Angsana New" charset="0"/>
                <a:ea typeface="Angsana New" charset="0"/>
                <a:cs typeface="Angsana New" charset="0"/>
              </a:rPr>
              <a:t>Parking</a:t>
            </a:r>
            <a:r>
              <a:rPr lang="en-US" sz="2800" dirty="0" smtClean="0">
                <a:solidFill>
                  <a:schemeClr val="bg1">
                    <a:lumMod val="95000"/>
                  </a:schemeClr>
                </a:solidFill>
                <a:latin typeface="Angsana New" charset="0"/>
                <a:ea typeface="Angsana New" charset="0"/>
                <a:cs typeface="Angsana New" charset="0"/>
              </a:rPr>
              <a:t> </a:t>
            </a:r>
            <a:r>
              <a:rPr lang="en-US" sz="2800" dirty="0" smtClean="0">
                <a:solidFill>
                  <a:schemeClr val="accent4">
                    <a:lumMod val="20000"/>
                    <a:lumOff val="80000"/>
                  </a:schemeClr>
                </a:solidFill>
                <a:latin typeface="Angsana New" charset="0"/>
                <a:ea typeface="Angsana New" charset="0"/>
                <a:cs typeface="Angsana New" charset="0"/>
              </a:rPr>
              <a:t>Lot</a:t>
            </a:r>
            <a:r>
              <a:rPr lang="en-US" sz="2800" dirty="0" smtClean="0">
                <a:solidFill>
                  <a:schemeClr val="bg1">
                    <a:lumMod val="95000"/>
                  </a:schemeClr>
                </a:solidFill>
                <a:latin typeface="Angsana New" charset="0"/>
                <a:ea typeface="Angsana New" charset="0"/>
                <a:cs typeface="Angsana New" charset="0"/>
              </a:rPr>
              <a:t> </a:t>
            </a:r>
            <a:r>
              <a:rPr lang="en-US" sz="2800" dirty="0">
                <a:solidFill>
                  <a:schemeClr val="bg1">
                    <a:lumMod val="95000"/>
                  </a:schemeClr>
                </a:solidFill>
                <a:latin typeface="Angsana New" charset="0"/>
                <a:ea typeface="Angsana New" charset="0"/>
                <a:cs typeface="Angsana New" charset="0"/>
              </a:rPr>
              <a:t>timer responsible for </a:t>
            </a:r>
            <a:r>
              <a:rPr lang="en-US" sz="2800" dirty="0" smtClean="0">
                <a:solidFill>
                  <a:schemeClr val="bg1">
                    <a:lumMod val="95000"/>
                  </a:schemeClr>
                </a:solidFill>
                <a:latin typeface="Angsana New" charset="0"/>
                <a:ea typeface="Angsana New" charset="0"/>
                <a:cs typeface="Angsana New" charset="0"/>
              </a:rPr>
              <a:t>vacating a </a:t>
            </a:r>
            <a:r>
              <a:rPr lang="en-US" sz="2800" dirty="0" smtClean="0">
                <a:solidFill>
                  <a:schemeClr val="accent4">
                    <a:lumMod val="20000"/>
                    <a:lumOff val="80000"/>
                  </a:schemeClr>
                </a:solidFill>
                <a:latin typeface="Angsana New" charset="0"/>
                <a:ea typeface="Angsana New" charset="0"/>
                <a:cs typeface="Angsana New" charset="0"/>
              </a:rPr>
              <a:t>spot</a:t>
            </a:r>
            <a:r>
              <a:rPr lang="en-US" sz="2800" dirty="0" smtClean="0">
                <a:solidFill>
                  <a:schemeClr val="bg1">
                    <a:lumMod val="95000"/>
                  </a:schemeClr>
                </a:solidFill>
                <a:latin typeface="Angsana New" charset="0"/>
                <a:ea typeface="Angsana New" charset="0"/>
                <a:cs typeface="Angsana New" charset="0"/>
              </a:rPr>
              <a:t> when the </a:t>
            </a:r>
            <a:r>
              <a:rPr lang="en-US" sz="2800" dirty="0">
                <a:solidFill>
                  <a:schemeClr val="bg1">
                    <a:lumMod val="95000"/>
                  </a:schemeClr>
                </a:solidFill>
                <a:latin typeface="Angsana New" charset="0"/>
                <a:ea typeface="Angsana New" charset="0"/>
                <a:cs typeface="Angsana New" charset="0"/>
              </a:rPr>
              <a:t>scheduled time has elapsed. Vacating a </a:t>
            </a:r>
            <a:r>
              <a:rPr lang="en-US" sz="2800" dirty="0" smtClean="0">
                <a:solidFill>
                  <a:schemeClr val="accent4">
                    <a:lumMod val="20000"/>
                    <a:lumOff val="80000"/>
                  </a:schemeClr>
                </a:solidFill>
                <a:latin typeface="Angsana New" charset="0"/>
                <a:ea typeface="Angsana New" charset="0"/>
                <a:cs typeface="Angsana New" charset="0"/>
              </a:rPr>
              <a:t>spot</a:t>
            </a:r>
            <a:r>
              <a:rPr lang="en-US" sz="2800" dirty="0" smtClean="0">
                <a:solidFill>
                  <a:schemeClr val="bg1">
                    <a:lumMod val="95000"/>
                  </a:schemeClr>
                </a:solidFill>
                <a:latin typeface="Angsana New" charset="0"/>
                <a:ea typeface="Angsana New" charset="0"/>
                <a:cs typeface="Angsana New" charset="0"/>
              </a:rPr>
              <a:t> </a:t>
            </a:r>
            <a:r>
              <a:rPr lang="en-US" sz="2800" dirty="0">
                <a:solidFill>
                  <a:schemeClr val="bg1">
                    <a:lumMod val="95000"/>
                  </a:schemeClr>
                </a:solidFill>
                <a:latin typeface="Angsana New" charset="0"/>
                <a:ea typeface="Angsana New" charset="0"/>
                <a:cs typeface="Angsana New" charset="0"/>
              </a:rPr>
              <a:t>means updating the </a:t>
            </a:r>
            <a:r>
              <a:rPr lang="en-US" sz="2800" dirty="0" smtClean="0">
                <a:solidFill>
                  <a:schemeClr val="bg1">
                    <a:lumMod val="95000"/>
                  </a:schemeClr>
                </a:solidFill>
                <a:latin typeface="Angsana New" charset="0"/>
                <a:ea typeface="Angsana New" charset="0"/>
                <a:cs typeface="Angsana New" charset="0"/>
              </a:rPr>
              <a:t>number of </a:t>
            </a:r>
            <a:r>
              <a:rPr lang="en-US" sz="2800" dirty="0">
                <a:solidFill>
                  <a:schemeClr val="accent4">
                    <a:lumMod val="20000"/>
                    <a:lumOff val="80000"/>
                  </a:schemeClr>
                </a:solidFill>
                <a:latin typeface="Angsana New" charset="0"/>
                <a:ea typeface="Angsana New" charset="0"/>
                <a:cs typeface="Angsana New" charset="0"/>
              </a:rPr>
              <a:t>spots</a:t>
            </a:r>
            <a:r>
              <a:rPr lang="en-US" sz="2800" dirty="0">
                <a:solidFill>
                  <a:schemeClr val="bg1">
                    <a:lumMod val="95000"/>
                  </a:schemeClr>
                </a:solidFill>
                <a:latin typeface="Angsana New" charset="0"/>
                <a:ea typeface="Angsana New" charset="0"/>
                <a:cs typeface="Angsana New" charset="0"/>
              </a:rPr>
              <a:t> available on the </a:t>
            </a:r>
            <a:r>
              <a:rPr lang="en-US" sz="2800" dirty="0" smtClean="0">
                <a:solidFill>
                  <a:schemeClr val="accent4">
                    <a:lumMod val="20000"/>
                    <a:lumOff val="80000"/>
                  </a:schemeClr>
                </a:solidFill>
                <a:latin typeface="Angsana New" charset="0"/>
                <a:ea typeface="Angsana New" charset="0"/>
                <a:cs typeface="Angsana New" charset="0"/>
              </a:rPr>
              <a:t>Parking</a:t>
            </a:r>
            <a:r>
              <a:rPr lang="en-US" sz="2800" dirty="0" smtClean="0">
                <a:solidFill>
                  <a:schemeClr val="bg1">
                    <a:lumMod val="95000"/>
                  </a:schemeClr>
                </a:solidFill>
                <a:latin typeface="Angsana New" charset="0"/>
                <a:ea typeface="Angsana New" charset="0"/>
                <a:cs typeface="Angsana New" charset="0"/>
              </a:rPr>
              <a:t> </a:t>
            </a:r>
            <a:r>
              <a:rPr lang="en-US" sz="2800" dirty="0" smtClean="0">
                <a:solidFill>
                  <a:schemeClr val="accent4">
                    <a:lumMod val="20000"/>
                    <a:lumOff val="80000"/>
                  </a:schemeClr>
                </a:solidFill>
                <a:latin typeface="Angsana New" charset="0"/>
                <a:ea typeface="Angsana New" charset="0"/>
                <a:cs typeface="Angsana New" charset="0"/>
              </a:rPr>
              <a:t>Lot</a:t>
            </a:r>
            <a:r>
              <a:rPr lang="en-US" sz="2800" dirty="0" smtClean="0">
                <a:solidFill>
                  <a:schemeClr val="bg1">
                    <a:lumMod val="95000"/>
                  </a:schemeClr>
                </a:solidFill>
                <a:latin typeface="Angsana New" charset="0"/>
                <a:ea typeface="Angsana New" charset="0"/>
                <a:cs typeface="Angsana New" charset="0"/>
              </a:rPr>
              <a:t> </a:t>
            </a:r>
            <a:r>
              <a:rPr lang="en-US" sz="2800" dirty="0">
                <a:solidFill>
                  <a:schemeClr val="bg1">
                    <a:lumMod val="95000"/>
                  </a:schemeClr>
                </a:solidFill>
                <a:latin typeface="Angsana New" charset="0"/>
                <a:ea typeface="Angsana New" charset="0"/>
                <a:cs typeface="Angsana New" charset="0"/>
              </a:rPr>
              <a:t>used to construct the timer.</a:t>
            </a:r>
          </a:p>
        </p:txBody>
      </p:sp>
    </p:spTree>
    <p:extLst>
      <p:ext uri="{BB962C8B-B14F-4D97-AF65-F5344CB8AC3E}">
        <p14:creationId xmlns:p14="http://schemas.microsoft.com/office/powerpoint/2010/main" val="5970537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b="1" dirty="0" smtClean="0">
                <a:solidFill>
                  <a:schemeClr val="accent4"/>
                </a:solidFill>
                <a:latin typeface="Angsana New" charset="0"/>
                <a:ea typeface="Angsana New" charset="0"/>
                <a:cs typeface="Angsana New" charset="0"/>
              </a:rPr>
              <a:t>Global Scheme</a:t>
            </a:r>
            <a:endParaRPr lang="en-US" dirty="0"/>
          </a:p>
        </p:txBody>
      </p:sp>
      <p:grpSp>
        <p:nvGrpSpPr>
          <p:cNvPr id="56" name="Group 55"/>
          <p:cNvGrpSpPr/>
          <p:nvPr/>
        </p:nvGrpSpPr>
        <p:grpSpPr>
          <a:xfrm>
            <a:off x="445617" y="4381452"/>
            <a:ext cx="1920240" cy="1060619"/>
            <a:chOff x="480055" y="509101"/>
            <a:chExt cx="1920240" cy="1060619"/>
          </a:xfrm>
        </p:grpSpPr>
        <p:sp>
          <p:nvSpPr>
            <p:cNvPr id="58" name="Rectangle 57"/>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ParkingLotAgent</a:t>
              </a:r>
              <a:endParaRPr lang="en-US" dirty="0"/>
            </a:p>
          </p:txBody>
        </p:sp>
      </p:grpSp>
      <p:grpSp>
        <p:nvGrpSpPr>
          <p:cNvPr id="60" name="Group 59"/>
          <p:cNvGrpSpPr/>
          <p:nvPr/>
        </p:nvGrpSpPr>
        <p:grpSpPr>
          <a:xfrm>
            <a:off x="446614" y="5539282"/>
            <a:ext cx="2345901" cy="1060619"/>
            <a:chOff x="480055" y="509101"/>
            <a:chExt cx="1920240" cy="1060619"/>
          </a:xfrm>
        </p:grpSpPr>
        <p:sp>
          <p:nvSpPr>
            <p:cNvPr id="61" name="Rectangle 60"/>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ParkingLotBehavior</a:t>
              </a:r>
              <a:endParaRPr lang="en-US" dirty="0"/>
            </a:p>
          </p:txBody>
        </p:sp>
      </p:grpSp>
      <p:grpSp>
        <p:nvGrpSpPr>
          <p:cNvPr id="67" name="Group 66"/>
          <p:cNvGrpSpPr/>
          <p:nvPr/>
        </p:nvGrpSpPr>
        <p:grpSpPr>
          <a:xfrm>
            <a:off x="2974739" y="5539282"/>
            <a:ext cx="1920240" cy="1060619"/>
            <a:chOff x="480055" y="509101"/>
            <a:chExt cx="1920240" cy="1060619"/>
          </a:xfrm>
        </p:grpSpPr>
        <p:sp>
          <p:nvSpPr>
            <p:cNvPr id="70" name="Rectangle 69"/>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ParkingLotTimer</a:t>
              </a:r>
              <a:endParaRPr lang="en-US" dirty="0"/>
            </a:p>
          </p:txBody>
        </p:sp>
      </p:grpSp>
      <p:cxnSp>
        <p:nvCxnSpPr>
          <p:cNvPr id="72" name="Straight Connector 71"/>
          <p:cNvCxnSpPr>
            <a:stCxn id="61" idx="0"/>
            <a:endCxn id="58" idx="2"/>
          </p:cNvCxnSpPr>
          <p:nvPr/>
        </p:nvCxnSpPr>
        <p:spPr>
          <a:xfrm flipH="1" flipV="1">
            <a:off x="1405737" y="5442071"/>
            <a:ext cx="213828" cy="9721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flipH="1">
            <a:off x="795089" y="5344186"/>
            <a:ext cx="1406453" cy="369332"/>
          </a:xfrm>
          <a:prstGeom prst="rect">
            <a:avLst/>
          </a:prstGeom>
          <a:noFill/>
        </p:spPr>
        <p:txBody>
          <a:bodyPr wrap="square" rtlCol="0">
            <a:spAutoFit/>
          </a:bodyPr>
          <a:lstStyle/>
          <a:p>
            <a:r>
              <a:rPr lang="en-US" smtClean="0">
                <a:solidFill>
                  <a:schemeClr val="accent4"/>
                </a:solidFill>
                <a:latin typeface="Angsana New" charset="0"/>
                <a:ea typeface="Angsana New" charset="0"/>
                <a:cs typeface="Angsana New" charset="0"/>
              </a:rPr>
              <a:t>~agent</a:t>
            </a:r>
            <a:endParaRPr lang="en-US" dirty="0">
              <a:solidFill>
                <a:schemeClr val="accent4"/>
              </a:solidFill>
              <a:latin typeface="Angsana New" charset="0"/>
              <a:ea typeface="Angsana New" charset="0"/>
              <a:cs typeface="Angsana New" charset="0"/>
            </a:endParaRPr>
          </a:p>
        </p:txBody>
      </p:sp>
      <p:cxnSp>
        <p:nvCxnSpPr>
          <p:cNvPr id="74" name="Straight Connector 73"/>
          <p:cNvCxnSpPr/>
          <p:nvPr/>
        </p:nvCxnSpPr>
        <p:spPr>
          <a:xfrm flipH="1" flipV="1">
            <a:off x="2365857" y="5027345"/>
            <a:ext cx="1625069" cy="51922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2359730" y="5022136"/>
            <a:ext cx="178526" cy="146506"/>
            <a:chOff x="2688157" y="4995926"/>
            <a:chExt cx="178526" cy="146506"/>
          </a:xfrm>
        </p:grpSpPr>
        <p:cxnSp>
          <p:nvCxnSpPr>
            <p:cNvPr id="76" name="Straight Connector 75"/>
            <p:cNvCxnSpPr/>
            <p:nvPr/>
          </p:nvCxnSpPr>
          <p:spPr>
            <a:xfrm flipV="1">
              <a:off x="2688157" y="4995926"/>
              <a:ext cx="0" cy="14650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688157" y="4995926"/>
              <a:ext cx="178526" cy="660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82" name="TextBox 81"/>
          <p:cNvSpPr txBox="1"/>
          <p:nvPr/>
        </p:nvSpPr>
        <p:spPr>
          <a:xfrm>
            <a:off x="2930090" y="5182163"/>
            <a:ext cx="1324206" cy="369332"/>
          </a:xfrm>
          <a:prstGeom prst="rect">
            <a:avLst/>
          </a:prstGeom>
          <a:noFill/>
        </p:spPr>
        <p:txBody>
          <a:bodyPr wrap="square" rtlCol="0">
            <a:spAutoFit/>
          </a:bodyPr>
          <a:lstStyle/>
          <a:p>
            <a:r>
              <a:rPr lang="en-US" dirty="0">
                <a:solidFill>
                  <a:schemeClr val="accent4"/>
                </a:solidFill>
                <a:latin typeface="Angsana New" charset="0"/>
                <a:ea typeface="Angsana New" charset="0"/>
                <a:cs typeface="Angsana New" charset="0"/>
              </a:rPr>
              <a:t>-</a:t>
            </a:r>
            <a:r>
              <a:rPr lang="en-US" dirty="0" smtClean="0">
                <a:solidFill>
                  <a:schemeClr val="accent4"/>
                </a:solidFill>
                <a:latin typeface="Angsana New" charset="0"/>
                <a:ea typeface="Angsana New" charset="0"/>
                <a:cs typeface="Angsana New" charset="0"/>
              </a:rPr>
              <a:t>agent</a:t>
            </a:r>
            <a:endParaRPr lang="en-US" dirty="0">
              <a:solidFill>
                <a:schemeClr val="accent4"/>
              </a:solidFill>
              <a:latin typeface="Angsana New" charset="0"/>
              <a:ea typeface="Angsana New" charset="0"/>
              <a:cs typeface="Angsana New" charset="0"/>
            </a:endParaRPr>
          </a:p>
        </p:txBody>
      </p:sp>
      <p:cxnSp>
        <p:nvCxnSpPr>
          <p:cNvPr id="9" name="Straight Connector 8"/>
          <p:cNvCxnSpPr>
            <a:endCxn id="58" idx="2"/>
          </p:cNvCxnSpPr>
          <p:nvPr/>
        </p:nvCxnSpPr>
        <p:spPr>
          <a:xfrm flipH="1" flipV="1">
            <a:off x="1405737" y="5442071"/>
            <a:ext cx="54813" cy="17289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58" idx="2"/>
          </p:cNvCxnSpPr>
          <p:nvPr/>
        </p:nvCxnSpPr>
        <p:spPr>
          <a:xfrm flipV="1">
            <a:off x="1300163" y="5442071"/>
            <a:ext cx="105574" cy="12320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7288811" y="4254745"/>
            <a:ext cx="1920240" cy="1060619"/>
            <a:chOff x="480055" y="509101"/>
            <a:chExt cx="1920240" cy="1060619"/>
          </a:xfrm>
        </p:grpSpPr>
        <p:sp>
          <p:nvSpPr>
            <p:cNvPr id="85" name="Rectangle 84"/>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CarAgentProposal</a:t>
              </a:r>
              <a:endParaRPr lang="en-US" dirty="0"/>
            </a:p>
          </p:txBody>
        </p:sp>
      </p:grpSp>
      <p:grpSp>
        <p:nvGrpSpPr>
          <p:cNvPr id="87" name="Group 86"/>
          <p:cNvGrpSpPr/>
          <p:nvPr/>
        </p:nvGrpSpPr>
        <p:grpSpPr>
          <a:xfrm>
            <a:off x="9725158" y="4254744"/>
            <a:ext cx="1920240" cy="1060619"/>
            <a:chOff x="480055" y="509101"/>
            <a:chExt cx="1920240" cy="1060619"/>
          </a:xfrm>
        </p:grpSpPr>
        <p:sp>
          <p:nvSpPr>
            <p:cNvPr id="88" name="Rectangle 87"/>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grpSp>
      <p:grpSp>
        <p:nvGrpSpPr>
          <p:cNvPr id="91" name="Group 90"/>
          <p:cNvGrpSpPr/>
          <p:nvPr/>
        </p:nvGrpSpPr>
        <p:grpSpPr>
          <a:xfrm>
            <a:off x="7288811" y="5521121"/>
            <a:ext cx="1920240" cy="1060619"/>
            <a:chOff x="480055" y="509101"/>
            <a:chExt cx="1920240" cy="1060619"/>
          </a:xfrm>
          <a:solidFill>
            <a:schemeClr val="accent6">
              <a:lumMod val="60000"/>
              <a:lumOff val="40000"/>
            </a:schemeClr>
          </a:solidFill>
        </p:grpSpPr>
        <p:sp>
          <p:nvSpPr>
            <p:cNvPr id="92" name="Rectangle 91"/>
            <p:cNvSpPr/>
            <p:nvPr/>
          </p:nvSpPr>
          <p:spPr>
            <a:xfrm>
              <a:off x="480055" y="509101"/>
              <a:ext cx="1920240" cy="1060619"/>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80055" y="509101"/>
              <a:ext cx="1920240" cy="603419"/>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SpotType</a:t>
              </a:r>
              <a:endParaRPr lang="en-US" dirty="0"/>
            </a:p>
          </p:txBody>
        </p:sp>
      </p:grpSp>
      <p:grpSp>
        <p:nvGrpSpPr>
          <p:cNvPr id="98" name="Group 97"/>
          <p:cNvGrpSpPr/>
          <p:nvPr/>
        </p:nvGrpSpPr>
        <p:grpSpPr>
          <a:xfrm>
            <a:off x="9746089" y="5521122"/>
            <a:ext cx="1920240" cy="1060619"/>
            <a:chOff x="480055" y="509101"/>
            <a:chExt cx="1920240" cy="1060619"/>
          </a:xfrm>
          <a:solidFill>
            <a:schemeClr val="accent6">
              <a:lumMod val="60000"/>
              <a:lumOff val="40000"/>
            </a:schemeClr>
          </a:solidFill>
        </p:grpSpPr>
        <p:sp>
          <p:nvSpPr>
            <p:cNvPr id="99" name="Rectangle 98"/>
            <p:cNvSpPr/>
            <p:nvPr/>
          </p:nvSpPr>
          <p:spPr>
            <a:xfrm>
              <a:off x="480055" y="509101"/>
              <a:ext cx="1920240" cy="1060619"/>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80055" y="509101"/>
              <a:ext cx="1920240" cy="603419"/>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LogMethod</a:t>
              </a:r>
              <a:endParaRPr lang="en-US" dirty="0"/>
            </a:p>
          </p:txBody>
        </p:sp>
      </p:grpSp>
      <p:cxnSp>
        <p:nvCxnSpPr>
          <p:cNvPr id="103" name="Straight Connector 102"/>
          <p:cNvCxnSpPr>
            <a:stCxn id="88" idx="2"/>
          </p:cNvCxnSpPr>
          <p:nvPr/>
        </p:nvCxnSpPr>
        <p:spPr>
          <a:xfrm flipH="1">
            <a:off x="10658642" y="5315363"/>
            <a:ext cx="26636" cy="20044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rot="15773002">
            <a:off x="10617332" y="5356003"/>
            <a:ext cx="82621" cy="247246"/>
            <a:chOff x="2754144" y="1449572"/>
            <a:chExt cx="113103" cy="191946"/>
          </a:xfrm>
        </p:grpSpPr>
        <p:cxnSp>
          <p:nvCxnSpPr>
            <p:cNvPr id="105" name="Straight Connector 104"/>
            <p:cNvCxnSpPr/>
            <p:nvPr/>
          </p:nvCxnSpPr>
          <p:spPr>
            <a:xfrm>
              <a:off x="2754144" y="1524001"/>
              <a:ext cx="113103" cy="1175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2754144" y="1449572"/>
              <a:ext cx="113103" cy="744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109" name="Straight Connector 108"/>
          <p:cNvCxnSpPr>
            <a:stCxn id="85" idx="2"/>
          </p:cNvCxnSpPr>
          <p:nvPr/>
        </p:nvCxnSpPr>
        <p:spPr>
          <a:xfrm>
            <a:off x="8248931" y="5315364"/>
            <a:ext cx="1" cy="21520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15" name="Group 114"/>
          <p:cNvGrpSpPr/>
          <p:nvPr/>
        </p:nvGrpSpPr>
        <p:grpSpPr>
          <a:xfrm rot="15773002">
            <a:off x="8205644" y="5360355"/>
            <a:ext cx="86575" cy="264586"/>
            <a:chOff x="2754144" y="1449572"/>
            <a:chExt cx="113103" cy="191946"/>
          </a:xfrm>
        </p:grpSpPr>
        <p:cxnSp>
          <p:nvCxnSpPr>
            <p:cNvPr id="116" name="Straight Connector 115"/>
            <p:cNvCxnSpPr/>
            <p:nvPr/>
          </p:nvCxnSpPr>
          <p:spPr>
            <a:xfrm>
              <a:off x="2754144" y="1524001"/>
              <a:ext cx="113103" cy="1175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2754144" y="1449572"/>
              <a:ext cx="113103" cy="744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18" name="TextBox 117"/>
          <p:cNvSpPr txBox="1"/>
          <p:nvPr/>
        </p:nvSpPr>
        <p:spPr>
          <a:xfrm>
            <a:off x="7198938" y="5205724"/>
            <a:ext cx="1324206" cy="369332"/>
          </a:xfrm>
          <a:prstGeom prst="rect">
            <a:avLst/>
          </a:prstGeom>
          <a:noFill/>
        </p:spPr>
        <p:txBody>
          <a:bodyPr wrap="square" rtlCol="0">
            <a:spAutoFit/>
          </a:bodyPr>
          <a:lstStyle/>
          <a:p>
            <a:r>
              <a:rPr lang="en-US" dirty="0" smtClean="0">
                <a:solidFill>
                  <a:schemeClr val="accent4"/>
                </a:solidFill>
                <a:latin typeface="Angsana New" charset="0"/>
                <a:ea typeface="Angsana New" charset="0"/>
                <a:cs typeface="Angsana New" charset="0"/>
              </a:rPr>
              <a:t>~</a:t>
            </a:r>
            <a:r>
              <a:rPr lang="en-US" dirty="0" err="1" smtClean="0">
                <a:solidFill>
                  <a:schemeClr val="accent4"/>
                </a:solidFill>
                <a:latin typeface="Angsana New" charset="0"/>
                <a:ea typeface="Angsana New" charset="0"/>
                <a:cs typeface="Angsana New" charset="0"/>
              </a:rPr>
              <a:t>desiredSpots</a:t>
            </a:r>
            <a:endParaRPr lang="en-US" dirty="0">
              <a:solidFill>
                <a:schemeClr val="accent4"/>
              </a:solidFill>
              <a:latin typeface="Angsana New" charset="0"/>
              <a:ea typeface="Angsana New" charset="0"/>
              <a:cs typeface="Angsana New" charset="0"/>
            </a:endParaRPr>
          </a:p>
        </p:txBody>
      </p:sp>
      <p:sp>
        <p:nvSpPr>
          <p:cNvPr id="119" name="TextBox 118"/>
          <p:cNvSpPr txBox="1"/>
          <p:nvPr/>
        </p:nvSpPr>
        <p:spPr>
          <a:xfrm>
            <a:off x="9816418" y="5221741"/>
            <a:ext cx="1324206" cy="369332"/>
          </a:xfrm>
          <a:prstGeom prst="rect">
            <a:avLst/>
          </a:prstGeom>
          <a:noFill/>
        </p:spPr>
        <p:txBody>
          <a:bodyPr wrap="square" rtlCol="0">
            <a:spAutoFit/>
          </a:bodyPr>
          <a:lstStyle/>
          <a:p>
            <a:r>
              <a:rPr lang="en-US" dirty="0" smtClean="0">
                <a:solidFill>
                  <a:schemeClr val="accent4"/>
                </a:solidFill>
                <a:latin typeface="Angsana New" charset="0"/>
                <a:ea typeface="Angsana New" charset="0"/>
                <a:cs typeface="Angsana New" charset="0"/>
              </a:rPr>
              <a:t>-</a:t>
            </a:r>
            <a:r>
              <a:rPr lang="en-US" dirty="0" err="1" smtClean="0">
                <a:solidFill>
                  <a:schemeClr val="accent4"/>
                </a:solidFill>
                <a:latin typeface="Angsana New" charset="0"/>
                <a:ea typeface="Angsana New" charset="0"/>
                <a:cs typeface="Angsana New" charset="0"/>
              </a:rPr>
              <a:t>logMethod</a:t>
            </a:r>
            <a:endParaRPr lang="en-US" dirty="0">
              <a:solidFill>
                <a:schemeClr val="accent4"/>
              </a:solidFill>
              <a:latin typeface="Angsana New" charset="0"/>
              <a:ea typeface="Angsana New" charset="0"/>
              <a:cs typeface="Angsana New" charset="0"/>
            </a:endParaRPr>
          </a:p>
        </p:txBody>
      </p:sp>
      <p:grpSp>
        <p:nvGrpSpPr>
          <p:cNvPr id="120" name="Group 119"/>
          <p:cNvGrpSpPr/>
          <p:nvPr/>
        </p:nvGrpSpPr>
        <p:grpSpPr>
          <a:xfrm>
            <a:off x="5420299" y="480899"/>
            <a:ext cx="1920240" cy="1060619"/>
            <a:chOff x="480055" y="509101"/>
            <a:chExt cx="1920240" cy="1060619"/>
          </a:xfrm>
        </p:grpSpPr>
        <p:sp>
          <p:nvSpPr>
            <p:cNvPr id="121" name="Rectangle 120"/>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FixedConfigParser</a:t>
              </a:r>
              <a:endParaRPr lang="en-US" dirty="0"/>
            </a:p>
          </p:txBody>
        </p:sp>
      </p:grpSp>
      <p:grpSp>
        <p:nvGrpSpPr>
          <p:cNvPr id="123" name="Group 122"/>
          <p:cNvGrpSpPr/>
          <p:nvPr/>
        </p:nvGrpSpPr>
        <p:grpSpPr>
          <a:xfrm>
            <a:off x="2989014" y="488152"/>
            <a:ext cx="2345901" cy="1060619"/>
            <a:chOff x="480055" y="509101"/>
            <a:chExt cx="1920240" cy="1060619"/>
          </a:xfrm>
        </p:grpSpPr>
        <p:sp>
          <p:nvSpPr>
            <p:cNvPr id="124" name="Rectangle 123"/>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RandomConfigParser</a:t>
              </a:r>
              <a:endParaRPr lang="en-US" dirty="0"/>
            </a:p>
          </p:txBody>
        </p:sp>
      </p:grpSp>
      <p:grpSp>
        <p:nvGrpSpPr>
          <p:cNvPr id="126" name="Group 125"/>
          <p:cNvGrpSpPr/>
          <p:nvPr/>
        </p:nvGrpSpPr>
        <p:grpSpPr>
          <a:xfrm>
            <a:off x="446994" y="497596"/>
            <a:ext cx="1920240" cy="1060619"/>
            <a:chOff x="480055" y="509101"/>
            <a:chExt cx="1920240" cy="1060619"/>
          </a:xfrm>
        </p:grpSpPr>
        <p:sp>
          <p:nvSpPr>
            <p:cNvPr id="127" name="Rectangle 126"/>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RunAgents</a:t>
              </a:r>
              <a:endParaRPr lang="en-US" dirty="0"/>
            </a:p>
          </p:txBody>
        </p:sp>
      </p:grpSp>
      <p:grpSp>
        <p:nvGrpSpPr>
          <p:cNvPr id="223" name="Group 222"/>
          <p:cNvGrpSpPr/>
          <p:nvPr/>
        </p:nvGrpSpPr>
        <p:grpSpPr>
          <a:xfrm>
            <a:off x="446994" y="1825543"/>
            <a:ext cx="1920240" cy="1060619"/>
            <a:chOff x="480055" y="509101"/>
            <a:chExt cx="1920240" cy="1060619"/>
          </a:xfrm>
        </p:grpSpPr>
        <p:sp>
          <p:nvSpPr>
            <p:cNvPr id="224" name="Rectangle 223"/>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Car Agent</a:t>
              </a:r>
              <a:endParaRPr lang="en-US" dirty="0"/>
            </a:p>
          </p:txBody>
        </p:sp>
      </p:grpSp>
      <p:grpSp>
        <p:nvGrpSpPr>
          <p:cNvPr id="226" name="Group 225"/>
          <p:cNvGrpSpPr/>
          <p:nvPr/>
        </p:nvGrpSpPr>
        <p:grpSpPr>
          <a:xfrm>
            <a:off x="2914278" y="1851338"/>
            <a:ext cx="3215644" cy="1060619"/>
            <a:chOff x="480055" y="509101"/>
            <a:chExt cx="1920240" cy="1060619"/>
          </a:xfrm>
        </p:grpSpPr>
        <p:sp>
          <p:nvSpPr>
            <p:cNvPr id="227" name="Rectangle 226"/>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CarAgentProposal</a:t>
              </a:r>
              <a:r>
                <a:rPr lang="en-US" dirty="0" smtClean="0"/>
                <a:t>::</a:t>
              </a:r>
              <a:r>
                <a:rPr lang="en-US" dirty="0" err="1" smtClean="0"/>
                <a:t>CarEvaluator</a:t>
              </a:r>
              <a:endParaRPr lang="en-US" dirty="0"/>
            </a:p>
          </p:txBody>
        </p:sp>
      </p:grpSp>
      <p:grpSp>
        <p:nvGrpSpPr>
          <p:cNvPr id="229" name="Group 228"/>
          <p:cNvGrpSpPr/>
          <p:nvPr/>
        </p:nvGrpSpPr>
        <p:grpSpPr>
          <a:xfrm>
            <a:off x="6413935" y="1733860"/>
            <a:ext cx="1920240" cy="1060619"/>
            <a:chOff x="480055" y="509101"/>
            <a:chExt cx="1920240" cy="1060619"/>
          </a:xfrm>
        </p:grpSpPr>
        <p:sp>
          <p:nvSpPr>
            <p:cNvPr id="230" name="Rectangle 229"/>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StrictCarEvaluator</a:t>
              </a:r>
              <a:endParaRPr lang="en-US" dirty="0"/>
            </a:p>
          </p:txBody>
        </p:sp>
      </p:grpSp>
      <p:grpSp>
        <p:nvGrpSpPr>
          <p:cNvPr id="232" name="Group 231"/>
          <p:cNvGrpSpPr/>
          <p:nvPr/>
        </p:nvGrpSpPr>
        <p:grpSpPr>
          <a:xfrm>
            <a:off x="8419576" y="1728497"/>
            <a:ext cx="2625092" cy="1060619"/>
            <a:chOff x="480055" y="509101"/>
            <a:chExt cx="1920240" cy="1060619"/>
          </a:xfrm>
        </p:grpSpPr>
        <p:sp>
          <p:nvSpPr>
            <p:cNvPr id="233" name="Rectangle 232"/>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LowerCostCarEvaluator</a:t>
              </a:r>
              <a:endParaRPr lang="en-US" dirty="0"/>
            </a:p>
          </p:txBody>
        </p:sp>
      </p:grpSp>
      <p:grpSp>
        <p:nvGrpSpPr>
          <p:cNvPr id="235" name="Group 234"/>
          <p:cNvGrpSpPr/>
          <p:nvPr/>
        </p:nvGrpSpPr>
        <p:grpSpPr>
          <a:xfrm>
            <a:off x="6400325" y="2882226"/>
            <a:ext cx="2865114" cy="1060619"/>
            <a:chOff x="480055" y="509101"/>
            <a:chExt cx="1920240" cy="1060619"/>
          </a:xfrm>
        </p:grpSpPr>
        <p:sp>
          <p:nvSpPr>
            <p:cNvPr id="236" name="Rectangle 235"/>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LowerDistanceCarEvaluator</a:t>
              </a:r>
              <a:endParaRPr lang="en-US" dirty="0"/>
            </a:p>
          </p:txBody>
        </p:sp>
      </p:grpSp>
      <p:grpSp>
        <p:nvGrpSpPr>
          <p:cNvPr id="238" name="Group 237"/>
          <p:cNvGrpSpPr/>
          <p:nvPr/>
        </p:nvGrpSpPr>
        <p:grpSpPr>
          <a:xfrm>
            <a:off x="9343191" y="2882226"/>
            <a:ext cx="2323138" cy="1060619"/>
            <a:chOff x="480055" y="509101"/>
            <a:chExt cx="1920240" cy="1060619"/>
          </a:xfrm>
        </p:grpSpPr>
        <p:sp>
          <p:nvSpPr>
            <p:cNvPr id="239" name="Rectangle 238"/>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FlexibleCarEvaluator</a:t>
              </a:r>
              <a:endParaRPr lang="en-US" dirty="0"/>
            </a:p>
          </p:txBody>
        </p:sp>
      </p:grpSp>
      <p:grpSp>
        <p:nvGrpSpPr>
          <p:cNvPr id="241" name="Group 240"/>
          <p:cNvGrpSpPr/>
          <p:nvPr/>
        </p:nvGrpSpPr>
        <p:grpSpPr>
          <a:xfrm>
            <a:off x="445617" y="3023303"/>
            <a:ext cx="1920240" cy="1060619"/>
            <a:chOff x="480055" y="509101"/>
            <a:chExt cx="1920240" cy="1060619"/>
          </a:xfrm>
        </p:grpSpPr>
        <p:sp>
          <p:nvSpPr>
            <p:cNvPr id="242" name="Rectangle 241"/>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CarBehavior</a:t>
              </a:r>
              <a:endParaRPr lang="en-US" dirty="0"/>
            </a:p>
          </p:txBody>
        </p:sp>
      </p:grpSp>
      <p:grpSp>
        <p:nvGrpSpPr>
          <p:cNvPr id="244" name="Group 243"/>
          <p:cNvGrpSpPr/>
          <p:nvPr/>
        </p:nvGrpSpPr>
        <p:grpSpPr>
          <a:xfrm>
            <a:off x="3406067" y="3109026"/>
            <a:ext cx="2679387" cy="1060619"/>
            <a:chOff x="480055" y="509101"/>
            <a:chExt cx="1920240" cy="1060619"/>
          </a:xfrm>
        </p:grpSpPr>
        <p:sp>
          <p:nvSpPr>
            <p:cNvPr id="245" name="Rectangle 244"/>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ParkingLotProposal</a:t>
              </a:r>
              <a:endParaRPr lang="en-US" dirty="0"/>
            </a:p>
          </p:txBody>
        </p:sp>
      </p:grpSp>
      <p:grpSp>
        <p:nvGrpSpPr>
          <p:cNvPr id="247" name="Group 246"/>
          <p:cNvGrpSpPr/>
          <p:nvPr/>
        </p:nvGrpSpPr>
        <p:grpSpPr>
          <a:xfrm>
            <a:off x="2367234" y="2558943"/>
            <a:ext cx="549419" cy="267915"/>
            <a:chOff x="2601744" y="1268580"/>
            <a:chExt cx="760051" cy="220538"/>
          </a:xfrm>
        </p:grpSpPr>
        <p:grpSp>
          <p:nvGrpSpPr>
            <p:cNvPr id="248" name="Group 247"/>
            <p:cNvGrpSpPr/>
            <p:nvPr/>
          </p:nvGrpSpPr>
          <p:grpSpPr>
            <a:xfrm>
              <a:off x="2601744" y="1297172"/>
              <a:ext cx="756765" cy="191946"/>
              <a:chOff x="2601744" y="1297172"/>
              <a:chExt cx="756765" cy="191946"/>
            </a:xfrm>
          </p:grpSpPr>
          <p:cxnSp>
            <p:nvCxnSpPr>
              <p:cNvPr id="251" name="Straight Connector 250"/>
              <p:cNvCxnSpPr/>
              <p:nvPr/>
            </p:nvCxnSpPr>
            <p:spPr>
              <a:xfrm>
                <a:off x="2601744" y="1371601"/>
                <a:ext cx="756765" cy="428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2601744" y="1371601"/>
                <a:ext cx="113103" cy="1175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V="1">
                <a:off x="2601744" y="1297172"/>
                <a:ext cx="113103" cy="744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249" name="Straight Connector 248"/>
            <p:cNvCxnSpPr/>
            <p:nvPr/>
          </p:nvCxnSpPr>
          <p:spPr>
            <a:xfrm>
              <a:off x="3245406" y="1268580"/>
              <a:ext cx="113103" cy="1175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3248692" y="1386097"/>
              <a:ext cx="113103" cy="744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254" name="Straight Arrow Connector 253"/>
          <p:cNvCxnSpPr/>
          <p:nvPr/>
        </p:nvCxnSpPr>
        <p:spPr>
          <a:xfrm flipH="1" flipV="1">
            <a:off x="6129922" y="2153048"/>
            <a:ext cx="284013" cy="11112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234" idx="1"/>
          </p:cNvCxnSpPr>
          <p:nvPr/>
        </p:nvCxnSpPr>
        <p:spPr>
          <a:xfrm flipH="1">
            <a:off x="6093061" y="2030207"/>
            <a:ext cx="2326515" cy="12265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36" idx="1"/>
          </p:cNvCxnSpPr>
          <p:nvPr/>
        </p:nvCxnSpPr>
        <p:spPr>
          <a:xfrm flipH="1" flipV="1">
            <a:off x="6129922" y="2153049"/>
            <a:ext cx="270403" cy="125948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p:nvPr/>
        </p:nvCxnSpPr>
        <p:spPr>
          <a:xfrm flipH="1" flipV="1">
            <a:off x="6129922" y="2153048"/>
            <a:ext cx="4293084" cy="73311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258" name="Group 257"/>
          <p:cNvGrpSpPr/>
          <p:nvPr/>
        </p:nvGrpSpPr>
        <p:grpSpPr>
          <a:xfrm>
            <a:off x="4691448" y="2886163"/>
            <a:ext cx="165360" cy="229363"/>
            <a:chOff x="4621317" y="1595798"/>
            <a:chExt cx="251476" cy="2120053"/>
          </a:xfrm>
        </p:grpSpPr>
        <p:cxnSp>
          <p:nvCxnSpPr>
            <p:cNvPr id="259" name="Straight Connector 258"/>
            <p:cNvCxnSpPr/>
            <p:nvPr/>
          </p:nvCxnSpPr>
          <p:spPr>
            <a:xfrm rot="5400000">
              <a:off x="3695851" y="2647001"/>
              <a:ext cx="2106640" cy="423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60" name="Group 259"/>
            <p:cNvGrpSpPr/>
            <p:nvPr/>
          </p:nvGrpSpPr>
          <p:grpSpPr>
            <a:xfrm rot="15773002">
              <a:off x="4638909" y="3481968"/>
              <a:ext cx="216291" cy="251476"/>
              <a:chOff x="2754144" y="1449572"/>
              <a:chExt cx="113103" cy="191946"/>
            </a:xfrm>
          </p:grpSpPr>
          <p:cxnSp>
            <p:nvCxnSpPr>
              <p:cNvPr id="261" name="Straight Connector 260"/>
              <p:cNvCxnSpPr/>
              <p:nvPr/>
            </p:nvCxnSpPr>
            <p:spPr>
              <a:xfrm>
                <a:off x="2754144" y="1524001"/>
                <a:ext cx="113103" cy="1175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flipV="1">
                <a:off x="2754144" y="1449572"/>
                <a:ext cx="113103" cy="744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1480030" y="2911958"/>
            <a:ext cx="248757" cy="108896"/>
            <a:chOff x="1480031" y="2911957"/>
            <a:chExt cx="262540" cy="379411"/>
          </a:xfrm>
        </p:grpSpPr>
        <p:cxnSp>
          <p:nvCxnSpPr>
            <p:cNvPr id="263" name="Straight Connector 262"/>
            <p:cNvCxnSpPr/>
            <p:nvPr/>
          </p:nvCxnSpPr>
          <p:spPr>
            <a:xfrm>
              <a:off x="1643540" y="2911957"/>
              <a:ext cx="4068" cy="37941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1643539" y="2911957"/>
              <a:ext cx="99032" cy="19485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flipV="1">
              <a:off x="1480031" y="2911957"/>
              <a:ext cx="163508" cy="16719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66" name="TextBox 265"/>
          <p:cNvSpPr txBox="1"/>
          <p:nvPr/>
        </p:nvSpPr>
        <p:spPr>
          <a:xfrm>
            <a:off x="4008412" y="2800190"/>
            <a:ext cx="1324206" cy="369332"/>
          </a:xfrm>
          <a:prstGeom prst="rect">
            <a:avLst/>
          </a:prstGeom>
          <a:noFill/>
        </p:spPr>
        <p:txBody>
          <a:bodyPr wrap="square" rtlCol="0">
            <a:spAutoFit/>
          </a:bodyPr>
          <a:lstStyle/>
          <a:p>
            <a:r>
              <a:rPr lang="en-US" dirty="0" smtClean="0">
                <a:solidFill>
                  <a:schemeClr val="accent4"/>
                </a:solidFill>
                <a:latin typeface="Angsana New" charset="0"/>
                <a:ea typeface="Angsana New" charset="0"/>
                <a:cs typeface="Angsana New" charset="0"/>
              </a:rPr>
              <a:t>~proposal</a:t>
            </a:r>
            <a:endParaRPr lang="en-US" dirty="0">
              <a:solidFill>
                <a:schemeClr val="accent4"/>
              </a:solidFill>
              <a:latin typeface="Angsana New" charset="0"/>
              <a:ea typeface="Angsana New" charset="0"/>
              <a:cs typeface="Angsana New" charset="0"/>
            </a:endParaRPr>
          </a:p>
        </p:txBody>
      </p:sp>
      <p:sp>
        <p:nvSpPr>
          <p:cNvPr id="267" name="TextBox 266"/>
          <p:cNvSpPr txBox="1"/>
          <p:nvPr/>
        </p:nvSpPr>
        <p:spPr>
          <a:xfrm>
            <a:off x="986062" y="2764854"/>
            <a:ext cx="1324206" cy="369332"/>
          </a:xfrm>
          <a:prstGeom prst="rect">
            <a:avLst/>
          </a:prstGeom>
          <a:noFill/>
        </p:spPr>
        <p:txBody>
          <a:bodyPr wrap="square" rtlCol="0">
            <a:spAutoFit/>
          </a:bodyPr>
          <a:lstStyle/>
          <a:p>
            <a:r>
              <a:rPr lang="en-US" dirty="0" smtClean="0">
                <a:solidFill>
                  <a:schemeClr val="accent4"/>
                </a:solidFill>
                <a:latin typeface="Angsana New" charset="0"/>
                <a:ea typeface="Angsana New" charset="0"/>
                <a:cs typeface="Angsana New" charset="0"/>
              </a:rPr>
              <a:t>~agent</a:t>
            </a:r>
            <a:endParaRPr lang="en-US" dirty="0">
              <a:solidFill>
                <a:schemeClr val="accent4"/>
              </a:solidFill>
              <a:latin typeface="Angsana New" charset="0"/>
              <a:ea typeface="Angsana New" charset="0"/>
              <a:cs typeface="Angsana New" charset="0"/>
            </a:endParaRPr>
          </a:p>
        </p:txBody>
      </p:sp>
      <p:sp>
        <p:nvSpPr>
          <p:cNvPr id="268" name="TextBox 267"/>
          <p:cNvSpPr txBox="1"/>
          <p:nvPr/>
        </p:nvSpPr>
        <p:spPr>
          <a:xfrm>
            <a:off x="2185071" y="2314856"/>
            <a:ext cx="1324206" cy="369332"/>
          </a:xfrm>
          <a:prstGeom prst="rect">
            <a:avLst/>
          </a:prstGeom>
          <a:noFill/>
        </p:spPr>
        <p:txBody>
          <a:bodyPr wrap="square" rtlCol="0">
            <a:spAutoFit/>
          </a:bodyPr>
          <a:lstStyle/>
          <a:p>
            <a:r>
              <a:rPr lang="en-US" smtClean="0">
                <a:solidFill>
                  <a:schemeClr val="accent4"/>
                </a:solidFill>
                <a:latin typeface="Angsana New" charset="0"/>
                <a:ea typeface="Angsana New" charset="0"/>
                <a:cs typeface="Angsana New" charset="0"/>
              </a:rPr>
              <a:t>~agent</a:t>
            </a:r>
            <a:endParaRPr lang="en-US" dirty="0">
              <a:solidFill>
                <a:schemeClr val="accent4"/>
              </a:solidFill>
              <a:latin typeface="Angsana New" charset="0"/>
              <a:ea typeface="Angsana New" charset="0"/>
              <a:cs typeface="Angsana New" charset="0"/>
            </a:endParaRPr>
          </a:p>
        </p:txBody>
      </p:sp>
      <p:sp>
        <p:nvSpPr>
          <p:cNvPr id="269" name="TextBox 268"/>
          <p:cNvSpPr txBox="1"/>
          <p:nvPr/>
        </p:nvSpPr>
        <p:spPr>
          <a:xfrm>
            <a:off x="2611078" y="2327259"/>
            <a:ext cx="1324206" cy="369332"/>
          </a:xfrm>
          <a:prstGeom prst="rect">
            <a:avLst/>
          </a:prstGeom>
          <a:noFill/>
        </p:spPr>
        <p:txBody>
          <a:bodyPr wrap="square" rtlCol="0">
            <a:spAutoFit/>
          </a:bodyPr>
          <a:lstStyle/>
          <a:p>
            <a:r>
              <a:rPr lang="en-US" dirty="0" smtClean="0">
                <a:solidFill>
                  <a:schemeClr val="accent4"/>
                </a:solidFill>
                <a:latin typeface="Angsana New" charset="0"/>
                <a:ea typeface="Angsana New" charset="0"/>
                <a:cs typeface="Angsana New" charset="0"/>
              </a:rPr>
              <a:t>-</a:t>
            </a:r>
            <a:r>
              <a:rPr lang="en-US" dirty="0" err="1" smtClean="0">
                <a:solidFill>
                  <a:schemeClr val="accent4"/>
                </a:solidFill>
                <a:latin typeface="Angsana New" charset="0"/>
                <a:ea typeface="Angsana New" charset="0"/>
                <a:cs typeface="Angsana New" charset="0"/>
              </a:rPr>
              <a:t>eval</a:t>
            </a:r>
            <a:endParaRPr lang="en-US" dirty="0">
              <a:solidFill>
                <a:schemeClr val="accent4"/>
              </a:solidFill>
              <a:latin typeface="Angsana New" charset="0"/>
              <a:ea typeface="Angsana New" charset="0"/>
              <a:cs typeface="Angsana New" charset="0"/>
            </a:endParaRPr>
          </a:p>
        </p:txBody>
      </p:sp>
    </p:spTree>
    <p:extLst>
      <p:ext uri="{BB962C8B-B14F-4D97-AF65-F5344CB8AC3E}">
        <p14:creationId xmlns:p14="http://schemas.microsoft.com/office/powerpoint/2010/main" val="16584417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smtClean="0">
                <a:solidFill>
                  <a:schemeClr val="accent4"/>
                </a:solidFill>
                <a:latin typeface="Angsana New" charset="0"/>
                <a:ea typeface="Angsana New" charset="0"/>
                <a:cs typeface="Angsana New" charset="0"/>
              </a:rPr>
              <a:t>Protocols and Interaction</a:t>
            </a:r>
            <a:endParaRPr lang="en-US" dirty="0"/>
          </a:p>
        </p:txBody>
      </p:sp>
      <p:sp>
        <p:nvSpPr>
          <p:cNvPr id="49" name="Content Placeholder 2"/>
          <p:cNvSpPr txBox="1">
            <a:spLocks/>
          </p:cNvSpPr>
          <p:nvPr/>
        </p:nvSpPr>
        <p:spPr>
          <a:xfrm>
            <a:off x="5567446" y="1754572"/>
            <a:ext cx="5821439" cy="2317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lgn="just">
              <a:lnSpc>
                <a:spcPct val="100000"/>
              </a:lnSpc>
              <a:spcBef>
                <a:spcPts val="0"/>
              </a:spcBef>
              <a:buNone/>
            </a:pPr>
            <a:endParaRPr lang="en-GB" dirty="0" smtClean="0">
              <a:solidFill>
                <a:schemeClr val="accent4">
                  <a:lumMod val="20000"/>
                  <a:lumOff val="80000"/>
                </a:schemeClr>
              </a:solidFill>
              <a:latin typeface="Angsana New" charset="0"/>
              <a:ea typeface="Angsana New" charset="0"/>
              <a:cs typeface="Angsana New" charset="0"/>
            </a:endParaRPr>
          </a:p>
        </p:txBody>
      </p:sp>
      <p:sp>
        <p:nvSpPr>
          <p:cNvPr id="7" name="Rectangle 6"/>
          <p:cNvSpPr/>
          <p:nvPr/>
        </p:nvSpPr>
        <p:spPr>
          <a:xfrm>
            <a:off x="5459842" y="1541850"/>
            <a:ext cx="6096000" cy="3539430"/>
          </a:xfrm>
          <a:prstGeom prst="rect">
            <a:avLst/>
          </a:prstGeom>
        </p:spPr>
        <p:txBody>
          <a:bodyPr>
            <a:spAutoFit/>
          </a:bodyPr>
          <a:lstStyle/>
          <a:p>
            <a:pPr algn="just"/>
            <a:r>
              <a:rPr lang="en-GB" sz="2800" dirty="0">
                <a:solidFill>
                  <a:schemeClr val="accent4">
                    <a:lumMod val="20000"/>
                    <a:lumOff val="80000"/>
                  </a:schemeClr>
                </a:solidFill>
                <a:latin typeface="Angsana New" charset="0"/>
                <a:ea typeface="Angsana New" charset="0"/>
                <a:cs typeface="Angsana New" charset="0"/>
              </a:rPr>
              <a:t>We based our protocol on FIPA Contract Net Interaction </a:t>
            </a:r>
            <a:r>
              <a:rPr lang="en-GB" sz="2800" dirty="0" smtClean="0">
                <a:solidFill>
                  <a:schemeClr val="accent4">
                    <a:lumMod val="20000"/>
                    <a:lumOff val="80000"/>
                  </a:schemeClr>
                </a:solidFill>
                <a:latin typeface="Angsana New" charset="0"/>
                <a:ea typeface="Angsana New" charset="0"/>
                <a:cs typeface="Angsana New" charset="0"/>
              </a:rPr>
              <a:t>Protocol.</a:t>
            </a:r>
          </a:p>
          <a:p>
            <a:pPr algn="just"/>
            <a:r>
              <a:rPr lang="en-GB" sz="2800" dirty="0" smtClean="0">
                <a:solidFill>
                  <a:schemeClr val="accent4">
                    <a:lumMod val="20000"/>
                    <a:lumOff val="80000"/>
                  </a:schemeClr>
                </a:solidFill>
                <a:latin typeface="Angsana New" charset="0"/>
                <a:ea typeface="Angsana New" charset="0"/>
                <a:cs typeface="Angsana New" charset="0"/>
              </a:rPr>
              <a:t>The main difference between our implementation and the original is we do not have the failure and inform-result : inform options.</a:t>
            </a:r>
          </a:p>
          <a:p>
            <a:pPr algn="just"/>
            <a:endParaRPr lang="en-GB" sz="2800" dirty="0" smtClean="0">
              <a:solidFill>
                <a:schemeClr val="accent4">
                  <a:lumMod val="20000"/>
                  <a:lumOff val="80000"/>
                </a:schemeClr>
              </a:solidFill>
              <a:latin typeface="Angsana New" charset="0"/>
              <a:ea typeface="Angsana New" charset="0"/>
              <a:cs typeface="Angsana New" charset="0"/>
            </a:endParaRPr>
          </a:p>
          <a:p>
            <a:pPr algn="just"/>
            <a:r>
              <a:rPr lang="en-GB" sz="2800" dirty="0" smtClean="0">
                <a:solidFill>
                  <a:srgbClr val="C00000"/>
                </a:solidFill>
                <a:latin typeface="Angsana New" charset="0"/>
                <a:ea typeface="Angsana New" charset="0"/>
                <a:cs typeface="Angsana New" charset="0"/>
              </a:rPr>
              <a:t>Initiator</a:t>
            </a:r>
            <a:r>
              <a:rPr lang="en-GB" sz="2800" dirty="0" smtClean="0">
                <a:solidFill>
                  <a:schemeClr val="accent4">
                    <a:lumMod val="20000"/>
                    <a:lumOff val="80000"/>
                  </a:schemeClr>
                </a:solidFill>
                <a:latin typeface="Angsana New" charset="0"/>
                <a:ea typeface="Angsana New" charset="0"/>
                <a:cs typeface="Angsana New" charset="0"/>
              </a:rPr>
              <a:t>		</a:t>
            </a:r>
            <a:r>
              <a:rPr lang="en-GB" sz="2800" dirty="0" smtClean="0">
                <a:solidFill>
                  <a:schemeClr val="bg1">
                    <a:lumMod val="95000"/>
                  </a:schemeClr>
                </a:solidFill>
                <a:latin typeface="Angsana New" charset="0"/>
                <a:ea typeface="Angsana New" charset="0"/>
                <a:cs typeface="Angsana New" charset="0"/>
              </a:rPr>
              <a:t>Cars</a:t>
            </a:r>
          </a:p>
          <a:p>
            <a:pPr algn="just"/>
            <a:r>
              <a:rPr lang="en-GB" sz="2800" dirty="0" smtClean="0">
                <a:solidFill>
                  <a:srgbClr val="C00000"/>
                </a:solidFill>
                <a:latin typeface="Angsana New" charset="0"/>
                <a:ea typeface="Angsana New" charset="0"/>
                <a:cs typeface="Angsana New" charset="0"/>
              </a:rPr>
              <a:t>Participants</a:t>
            </a:r>
            <a:r>
              <a:rPr lang="en-GB" sz="2800" dirty="0" smtClean="0">
                <a:solidFill>
                  <a:schemeClr val="accent4">
                    <a:lumMod val="20000"/>
                    <a:lumOff val="80000"/>
                  </a:schemeClr>
                </a:solidFill>
                <a:latin typeface="Angsana New" charset="0"/>
                <a:ea typeface="Angsana New" charset="0"/>
                <a:cs typeface="Angsana New" charset="0"/>
              </a:rPr>
              <a:t>	</a:t>
            </a:r>
            <a:r>
              <a:rPr lang="en-GB" sz="2800" dirty="0" smtClean="0">
                <a:solidFill>
                  <a:schemeClr val="bg1">
                    <a:lumMod val="95000"/>
                  </a:schemeClr>
                </a:solidFill>
                <a:latin typeface="Angsana New" charset="0"/>
                <a:ea typeface="Angsana New" charset="0"/>
                <a:cs typeface="Angsana New" charset="0"/>
              </a:rPr>
              <a:t>Parking Lots</a:t>
            </a:r>
          </a:p>
        </p:txBody>
      </p:sp>
      <p:sp>
        <p:nvSpPr>
          <p:cNvPr id="52" name="Content Placeholder 2"/>
          <p:cNvSpPr txBox="1">
            <a:spLocks/>
          </p:cNvSpPr>
          <p:nvPr/>
        </p:nvSpPr>
        <p:spPr>
          <a:xfrm>
            <a:off x="5467938" y="3154520"/>
            <a:ext cx="5821439" cy="38159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p:txBody>
      </p:sp>
      <p:cxnSp>
        <p:nvCxnSpPr>
          <p:cNvPr id="58" name="Straight Connector 57"/>
          <p:cNvCxnSpPr>
            <a:stCxn id="114" idx="2"/>
          </p:cNvCxnSpPr>
          <p:nvPr/>
        </p:nvCxnSpPr>
        <p:spPr>
          <a:xfrm flipH="1">
            <a:off x="3845524" y="1128156"/>
            <a:ext cx="22763" cy="514103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113" idx="2"/>
          </p:cNvCxnSpPr>
          <p:nvPr/>
        </p:nvCxnSpPr>
        <p:spPr>
          <a:xfrm flipH="1">
            <a:off x="1451657" y="1128157"/>
            <a:ext cx="7918" cy="518374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17" idx="2"/>
            <a:endCxn id="116" idx="0"/>
          </p:cNvCxnSpPr>
          <p:nvPr/>
        </p:nvCxnSpPr>
        <p:spPr>
          <a:xfrm flipV="1">
            <a:off x="1451658" y="1690689"/>
            <a:ext cx="24166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16" idx="2"/>
          </p:cNvCxnSpPr>
          <p:nvPr/>
        </p:nvCxnSpPr>
        <p:spPr>
          <a:xfrm flipH="1">
            <a:off x="3448692" y="2873870"/>
            <a:ext cx="4195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Elbow Connector 77"/>
          <p:cNvCxnSpPr>
            <a:endCxn id="118" idx="1"/>
          </p:cNvCxnSpPr>
          <p:nvPr/>
        </p:nvCxnSpPr>
        <p:spPr>
          <a:xfrm rot="10800000">
            <a:off x="1513014" y="2419244"/>
            <a:ext cx="1721922" cy="454627"/>
          </a:xfrm>
          <a:prstGeom prst="bentConnector3">
            <a:avLst>
              <a:gd name="adj1" fmla="val -52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endCxn id="119" idx="0"/>
          </p:cNvCxnSpPr>
          <p:nvPr/>
        </p:nvCxnSpPr>
        <p:spPr>
          <a:xfrm rot="5400000">
            <a:off x="2179166" y="2258187"/>
            <a:ext cx="434151" cy="189114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1513013" y="4251366"/>
            <a:ext cx="27362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Elbow Connector 81"/>
          <p:cNvCxnSpPr/>
          <p:nvPr/>
        </p:nvCxnSpPr>
        <p:spPr>
          <a:xfrm rot="5400000" flipH="1" flipV="1">
            <a:off x="2765370" y="3052457"/>
            <a:ext cx="214241" cy="1957948"/>
          </a:xfrm>
          <a:prstGeom prst="bentConnector3">
            <a:avLst>
              <a:gd name="adj1" fmla="val 2067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16200000" flipH="1">
            <a:off x="2730708" y="3526989"/>
            <a:ext cx="288017" cy="19624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3555570" y="5510151"/>
            <a:ext cx="3003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Elbow Connector 84"/>
          <p:cNvCxnSpPr/>
          <p:nvPr/>
        </p:nvCxnSpPr>
        <p:spPr>
          <a:xfrm rot="16200000" flipV="1">
            <a:off x="2388621" y="4337263"/>
            <a:ext cx="184465"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p:cNvCxnSpPr/>
          <p:nvPr/>
        </p:nvCxnSpPr>
        <p:spPr>
          <a:xfrm rot="5400000">
            <a:off x="2380346" y="4755634"/>
            <a:ext cx="201014"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1513013" y="5500885"/>
            <a:ext cx="1828801" cy="9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669866" y="795647"/>
            <a:ext cx="3988130" cy="5381316"/>
            <a:chOff x="5051029" y="703417"/>
            <a:chExt cx="3988130" cy="5381316"/>
          </a:xfrm>
        </p:grpSpPr>
        <p:grpSp>
          <p:nvGrpSpPr>
            <p:cNvPr id="89" name="Group 88"/>
            <p:cNvGrpSpPr/>
            <p:nvPr/>
          </p:nvGrpSpPr>
          <p:grpSpPr>
            <a:xfrm>
              <a:off x="5051029" y="703417"/>
              <a:ext cx="3988130" cy="5381316"/>
              <a:chOff x="665018" y="795646"/>
              <a:chExt cx="3988130" cy="5381316"/>
            </a:xfrm>
          </p:grpSpPr>
          <p:grpSp>
            <p:nvGrpSpPr>
              <p:cNvPr id="105" name="Group 104"/>
              <p:cNvGrpSpPr/>
              <p:nvPr/>
            </p:nvGrpSpPr>
            <p:grpSpPr>
              <a:xfrm>
                <a:off x="665018" y="795646"/>
                <a:ext cx="3988130" cy="5381316"/>
                <a:chOff x="665018" y="795646"/>
                <a:chExt cx="3988130" cy="5381316"/>
              </a:xfrm>
            </p:grpSpPr>
            <p:sp>
              <p:nvSpPr>
                <p:cNvPr id="110" name="Rectangle 109"/>
                <p:cNvSpPr/>
                <p:nvPr/>
              </p:nvSpPr>
              <p:spPr>
                <a:xfrm>
                  <a:off x="665018" y="795647"/>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ngsana New" charset="0"/>
                      <a:ea typeface="Angsana New" charset="0"/>
                      <a:cs typeface="Angsana New" charset="0"/>
                    </a:rPr>
                    <a:t>Initiator</a:t>
                  </a:r>
                  <a:endParaRPr lang="en-US" sz="2000" dirty="0">
                    <a:latin typeface="Angsana New" charset="0"/>
                    <a:ea typeface="Angsana New" charset="0"/>
                    <a:cs typeface="Angsana New" charset="0"/>
                  </a:endParaRPr>
                </a:p>
              </p:txBody>
            </p:sp>
            <p:sp>
              <p:nvSpPr>
                <p:cNvPr id="111" name="Rectangle 110"/>
                <p:cNvSpPr/>
                <p:nvPr/>
              </p:nvSpPr>
              <p:spPr>
                <a:xfrm>
                  <a:off x="3073730" y="795646"/>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ngsana New" charset="0"/>
                      <a:ea typeface="Angsana New" charset="0"/>
                      <a:cs typeface="Angsana New" charset="0"/>
                    </a:rPr>
                    <a:t>Participant</a:t>
                  </a:r>
                  <a:endParaRPr lang="en-US" sz="2000" dirty="0">
                    <a:latin typeface="Angsana New" charset="0"/>
                    <a:ea typeface="Angsana New" charset="0"/>
                    <a:cs typeface="Angsana New" charset="0"/>
                  </a:endParaRPr>
                </a:p>
              </p:txBody>
            </p:sp>
            <p:sp>
              <p:nvSpPr>
                <p:cNvPr id="112" name="Rectangle 111"/>
                <p:cNvSpPr/>
                <p:nvPr/>
              </p:nvSpPr>
              <p:spPr>
                <a:xfrm flipH="1">
                  <a:off x="3794166" y="1690688"/>
                  <a:ext cx="138545" cy="1183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H="1">
                  <a:off x="1385454" y="1282371"/>
                  <a:ext cx="122712" cy="408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H="1">
                  <a:off x="1395350" y="2320914"/>
                  <a:ext cx="112816" cy="196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p:cNvSpPr/>
                <p:nvPr/>
              </p:nvSpPr>
              <p:spPr>
                <a:xfrm flipH="1">
                  <a:off x="1383474" y="3420835"/>
                  <a:ext cx="124691" cy="2756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H="1">
                  <a:off x="3785260" y="3924309"/>
                  <a:ext cx="122712" cy="338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H="1">
                  <a:off x="3794166" y="4652198"/>
                  <a:ext cx="113806" cy="857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p:cNvGrpSpPr/>
              <p:nvPr/>
            </p:nvGrpSpPr>
            <p:grpSpPr>
              <a:xfrm>
                <a:off x="1781790" y="2761053"/>
                <a:ext cx="1768932" cy="2861912"/>
                <a:chOff x="1781790" y="2761053"/>
                <a:chExt cx="1768932" cy="2861912"/>
              </a:xfrm>
            </p:grpSpPr>
            <p:sp>
              <p:nvSpPr>
                <p:cNvPr id="107" name="Diamond 106"/>
                <p:cNvSpPr/>
                <p:nvPr/>
              </p:nvSpPr>
              <p:spPr>
                <a:xfrm>
                  <a:off x="3230088" y="2761053"/>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Diamond 107"/>
                <p:cNvSpPr/>
                <p:nvPr/>
              </p:nvSpPr>
              <p:spPr>
                <a:xfrm>
                  <a:off x="1781790" y="4138550"/>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Diamond 108"/>
                <p:cNvSpPr/>
                <p:nvPr/>
              </p:nvSpPr>
              <p:spPr>
                <a:xfrm>
                  <a:off x="3336966" y="5397334"/>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0" name="Group 89"/>
            <p:cNvGrpSpPr/>
            <p:nvPr/>
          </p:nvGrpSpPr>
          <p:grpSpPr>
            <a:xfrm>
              <a:off x="5888905" y="1264954"/>
              <a:ext cx="2658646" cy="4522298"/>
              <a:chOff x="5888905" y="1264954"/>
              <a:chExt cx="2658646" cy="4522298"/>
            </a:xfrm>
          </p:grpSpPr>
          <p:sp>
            <p:nvSpPr>
              <p:cNvPr id="91" name="TextBox 90"/>
              <p:cNvSpPr txBox="1"/>
              <p:nvPr/>
            </p:nvSpPr>
            <p:spPr>
              <a:xfrm>
                <a:off x="6801126" y="1264954"/>
                <a:ext cx="471043" cy="369332"/>
              </a:xfrm>
              <a:prstGeom prst="rect">
                <a:avLst/>
              </a:prstGeom>
              <a:noFill/>
            </p:spPr>
            <p:txBody>
              <a:bodyPr wrap="square" rtlCol="0">
                <a:spAutoFit/>
              </a:bodyPr>
              <a:lstStyle/>
              <a:p>
                <a:r>
                  <a:rPr lang="en-US" dirty="0" err="1" smtClean="0">
                    <a:solidFill>
                      <a:schemeClr val="bg1"/>
                    </a:solidFill>
                    <a:latin typeface="Angsana New" charset="0"/>
                    <a:ea typeface="Angsana New" charset="0"/>
                    <a:cs typeface="Angsana New" charset="0"/>
                  </a:rPr>
                  <a:t>cfp</a:t>
                </a:r>
                <a:endParaRPr lang="en-US" dirty="0">
                  <a:solidFill>
                    <a:schemeClr val="bg1"/>
                  </a:solidFill>
                  <a:latin typeface="Angsana New" charset="0"/>
                  <a:ea typeface="Angsana New" charset="0"/>
                  <a:cs typeface="Angsana New" charset="0"/>
                </a:endParaRPr>
              </a:p>
            </p:txBody>
          </p:sp>
          <p:sp>
            <p:nvSpPr>
              <p:cNvPr id="92" name="TextBox 91"/>
              <p:cNvSpPr txBox="1"/>
              <p:nvPr/>
            </p:nvSpPr>
            <p:spPr>
              <a:xfrm>
                <a:off x="7915217" y="1280236"/>
                <a:ext cx="471043"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m</a:t>
                </a:r>
                <a:endParaRPr lang="en-US" dirty="0">
                  <a:solidFill>
                    <a:schemeClr val="bg1"/>
                  </a:solidFill>
                  <a:latin typeface="Angsana New" charset="0"/>
                  <a:ea typeface="Angsana New" charset="0"/>
                  <a:cs typeface="Angsana New" charset="0"/>
                </a:endParaRPr>
              </a:p>
            </p:txBody>
          </p:sp>
          <p:sp>
            <p:nvSpPr>
              <p:cNvPr id="93" name="TextBox 92"/>
              <p:cNvSpPr txBox="1"/>
              <p:nvPr/>
            </p:nvSpPr>
            <p:spPr>
              <a:xfrm>
                <a:off x="5899070" y="1965775"/>
                <a:ext cx="772446" cy="369332"/>
              </a:xfrm>
              <a:prstGeom prst="rect">
                <a:avLst/>
              </a:prstGeom>
              <a:noFill/>
            </p:spPr>
            <p:txBody>
              <a:bodyPr wrap="square" rtlCol="0">
                <a:spAutoFit/>
              </a:bodyPr>
              <a:lstStyle/>
              <a:p>
                <a:r>
                  <a:rPr lang="en-US" dirty="0" err="1" smtClean="0">
                    <a:solidFill>
                      <a:schemeClr val="bg1"/>
                    </a:solidFill>
                    <a:latin typeface="Angsana New" charset="0"/>
                    <a:ea typeface="Angsana New" charset="0"/>
                    <a:cs typeface="Angsana New" charset="0"/>
                  </a:rPr>
                  <a:t>i</a:t>
                </a:r>
                <a:r>
                  <a:rPr lang="en-US" dirty="0" smtClean="0">
                    <a:solidFill>
                      <a:schemeClr val="bg1"/>
                    </a:solidFill>
                    <a:latin typeface="Angsana New" charset="0"/>
                    <a:ea typeface="Angsana New" charset="0"/>
                    <a:cs typeface="Angsana New" charset="0"/>
                  </a:rPr>
                  <a:t>&lt;=n</a:t>
                </a:r>
                <a:endParaRPr lang="en-US" dirty="0">
                  <a:solidFill>
                    <a:schemeClr val="bg1"/>
                  </a:solidFill>
                  <a:latin typeface="Angsana New" charset="0"/>
                  <a:ea typeface="Angsana New" charset="0"/>
                  <a:cs typeface="Angsana New" charset="0"/>
                </a:endParaRPr>
              </a:p>
            </p:txBody>
          </p:sp>
          <p:sp>
            <p:nvSpPr>
              <p:cNvPr id="94" name="TextBox 93"/>
              <p:cNvSpPr txBox="1"/>
              <p:nvPr/>
            </p:nvSpPr>
            <p:spPr>
              <a:xfrm>
                <a:off x="6683886" y="1976304"/>
                <a:ext cx="682901" cy="369332"/>
              </a:xfrm>
              <a:prstGeom prst="rect">
                <a:avLst/>
              </a:prstGeom>
              <a:noFill/>
            </p:spPr>
            <p:txBody>
              <a:bodyPr wrap="square" rtlCol="0">
                <a:spAutoFit/>
              </a:bodyPr>
              <a:lstStyle/>
              <a:p>
                <a:r>
                  <a:rPr lang="en-US" dirty="0" smtClean="0">
                    <a:solidFill>
                      <a:schemeClr val="bg1"/>
                    </a:solidFill>
                    <a:latin typeface="Angsana New" charset="0"/>
                    <a:ea typeface="Angsana New" charset="0"/>
                    <a:cs typeface="Angsana New" charset="0"/>
                  </a:rPr>
                  <a:t>refuse</a:t>
                </a:r>
                <a:endParaRPr lang="en-US" dirty="0">
                  <a:solidFill>
                    <a:schemeClr val="bg1"/>
                  </a:solidFill>
                  <a:latin typeface="Angsana New" charset="0"/>
                  <a:ea typeface="Angsana New" charset="0"/>
                  <a:cs typeface="Angsana New" charset="0"/>
                </a:endParaRPr>
              </a:p>
            </p:txBody>
          </p:sp>
          <p:sp>
            <p:nvSpPr>
              <p:cNvPr id="95" name="TextBox 94"/>
              <p:cNvSpPr txBox="1"/>
              <p:nvPr/>
            </p:nvSpPr>
            <p:spPr>
              <a:xfrm>
                <a:off x="7738550" y="1888981"/>
                <a:ext cx="506215" cy="923330"/>
              </a:xfrm>
              <a:prstGeom prst="rect">
                <a:avLst/>
              </a:prstGeom>
              <a:noFill/>
            </p:spPr>
            <p:txBody>
              <a:bodyPr wrap="square" rtlCol="0">
                <a:spAutoFit/>
              </a:bodyPr>
              <a:lstStyle/>
              <a:p>
                <a:r>
                  <a:rPr lang="en-US" dirty="0" smtClean="0">
                    <a:solidFill>
                      <a:schemeClr val="bg1"/>
                    </a:solidFill>
                    <a:latin typeface="Angsana New" charset="0"/>
                    <a:ea typeface="Angsana New" charset="0"/>
                    <a:cs typeface="Angsana New" charset="0"/>
                  </a:rPr>
                  <a:t>n deadline</a:t>
                </a:r>
                <a:endParaRPr lang="en-US" dirty="0">
                  <a:solidFill>
                    <a:schemeClr val="bg1"/>
                  </a:solidFill>
                  <a:latin typeface="Angsana New" charset="0"/>
                  <a:ea typeface="Angsana New" charset="0"/>
                  <a:cs typeface="Angsana New" charset="0"/>
                </a:endParaRPr>
              </a:p>
            </p:txBody>
          </p:sp>
          <p:sp>
            <p:nvSpPr>
              <p:cNvPr id="96" name="TextBox 95"/>
              <p:cNvSpPr txBox="1"/>
              <p:nvPr/>
            </p:nvSpPr>
            <p:spPr>
              <a:xfrm>
                <a:off x="6671516" y="2779871"/>
                <a:ext cx="804111" cy="369332"/>
              </a:xfrm>
              <a:prstGeom prst="rect">
                <a:avLst/>
              </a:prstGeom>
              <a:noFill/>
            </p:spPr>
            <p:txBody>
              <a:bodyPr wrap="square" rtlCol="0">
                <a:spAutoFit/>
              </a:bodyPr>
              <a:lstStyle/>
              <a:p>
                <a:r>
                  <a:rPr lang="en-US" smtClean="0">
                    <a:solidFill>
                      <a:schemeClr val="bg1"/>
                    </a:solidFill>
                    <a:latin typeface="Angsana New" charset="0"/>
                    <a:ea typeface="Angsana New" charset="0"/>
                    <a:cs typeface="Angsana New" charset="0"/>
                  </a:rPr>
                  <a:t>propose</a:t>
                </a:r>
                <a:endParaRPr lang="en-US" dirty="0">
                  <a:solidFill>
                    <a:schemeClr val="bg1"/>
                  </a:solidFill>
                  <a:latin typeface="Angsana New" charset="0"/>
                  <a:ea typeface="Angsana New" charset="0"/>
                  <a:cs typeface="Angsana New" charset="0"/>
                </a:endParaRPr>
              </a:p>
            </p:txBody>
          </p:sp>
          <p:sp>
            <p:nvSpPr>
              <p:cNvPr id="97" name="TextBox 96"/>
              <p:cNvSpPr txBox="1"/>
              <p:nvPr/>
            </p:nvSpPr>
            <p:spPr>
              <a:xfrm>
                <a:off x="5888905" y="2763177"/>
                <a:ext cx="74071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j</a:t>
                </a:r>
                <a:r>
                  <a:rPr lang="en-US" dirty="0" smtClean="0">
                    <a:solidFill>
                      <a:schemeClr val="bg1"/>
                    </a:solidFill>
                    <a:latin typeface="Angsana New" charset="0"/>
                    <a:ea typeface="Angsana New" charset="0"/>
                    <a:cs typeface="Angsana New" charset="0"/>
                  </a:rPr>
                  <a:t>=n-</a:t>
                </a:r>
                <a:r>
                  <a:rPr lang="en-US" dirty="0" err="1" smtClean="0">
                    <a:solidFill>
                      <a:schemeClr val="bg1"/>
                    </a:solidFill>
                    <a:latin typeface="Angsana New" charset="0"/>
                    <a:ea typeface="Angsana New" charset="0"/>
                    <a:cs typeface="Angsana New" charset="0"/>
                  </a:rPr>
                  <a:t>i</a:t>
                </a:r>
                <a:endParaRPr lang="en-US" dirty="0">
                  <a:solidFill>
                    <a:schemeClr val="bg1"/>
                  </a:solidFill>
                  <a:latin typeface="Angsana New" charset="0"/>
                  <a:ea typeface="Angsana New" charset="0"/>
                  <a:cs typeface="Angsana New" charset="0"/>
                </a:endParaRPr>
              </a:p>
            </p:txBody>
          </p:sp>
          <p:sp>
            <p:nvSpPr>
              <p:cNvPr id="98" name="TextBox 97"/>
              <p:cNvSpPr txBox="1"/>
              <p:nvPr/>
            </p:nvSpPr>
            <p:spPr>
              <a:xfrm>
                <a:off x="6540435" y="3260829"/>
                <a:ext cx="1162434"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r</a:t>
                </a:r>
                <a:r>
                  <a:rPr lang="en-US" dirty="0" smtClean="0">
                    <a:solidFill>
                      <a:schemeClr val="bg1"/>
                    </a:solidFill>
                    <a:latin typeface="Angsana New" charset="0"/>
                    <a:ea typeface="Angsana New" charset="0"/>
                    <a:cs typeface="Angsana New" charset="0"/>
                  </a:rPr>
                  <a:t>eject-proposal</a:t>
                </a:r>
                <a:endParaRPr lang="en-US" dirty="0">
                  <a:solidFill>
                    <a:schemeClr val="bg1"/>
                  </a:solidFill>
                  <a:latin typeface="Angsana New" charset="0"/>
                  <a:ea typeface="Angsana New" charset="0"/>
                  <a:cs typeface="Angsana New" charset="0"/>
                </a:endParaRPr>
              </a:p>
            </p:txBody>
          </p:sp>
          <p:sp>
            <p:nvSpPr>
              <p:cNvPr id="99" name="TextBox 98"/>
              <p:cNvSpPr txBox="1"/>
              <p:nvPr/>
            </p:nvSpPr>
            <p:spPr>
              <a:xfrm>
                <a:off x="7738550" y="3296494"/>
                <a:ext cx="80900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k</a:t>
                </a:r>
                <a:r>
                  <a:rPr lang="en-US" dirty="0" smtClean="0">
                    <a:solidFill>
                      <a:schemeClr val="bg1"/>
                    </a:solidFill>
                    <a:latin typeface="Angsana New" charset="0"/>
                    <a:ea typeface="Angsana New" charset="0"/>
                    <a:cs typeface="Angsana New" charset="0"/>
                  </a:rPr>
                  <a:t>&lt;=j</a:t>
                </a:r>
                <a:endParaRPr lang="en-US" dirty="0">
                  <a:solidFill>
                    <a:schemeClr val="bg1"/>
                  </a:solidFill>
                  <a:latin typeface="Angsana New" charset="0"/>
                  <a:ea typeface="Angsana New" charset="0"/>
                  <a:cs typeface="Angsana New" charset="0"/>
                </a:endParaRPr>
              </a:p>
            </p:txBody>
          </p:sp>
          <p:sp>
            <p:nvSpPr>
              <p:cNvPr id="100" name="TextBox 99"/>
              <p:cNvSpPr txBox="1"/>
              <p:nvPr/>
            </p:nvSpPr>
            <p:spPr>
              <a:xfrm>
                <a:off x="6535474" y="4087852"/>
                <a:ext cx="126928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a</a:t>
                </a:r>
                <a:r>
                  <a:rPr lang="en-US" dirty="0" smtClean="0">
                    <a:solidFill>
                      <a:schemeClr val="bg1"/>
                    </a:solidFill>
                    <a:latin typeface="Angsana New" charset="0"/>
                    <a:ea typeface="Angsana New" charset="0"/>
                    <a:cs typeface="Angsana New" charset="0"/>
                  </a:rPr>
                  <a:t>ccept-proposal</a:t>
                </a:r>
                <a:endParaRPr lang="en-US" dirty="0">
                  <a:solidFill>
                    <a:schemeClr val="bg1"/>
                  </a:solidFill>
                  <a:latin typeface="Angsana New" charset="0"/>
                  <a:ea typeface="Angsana New" charset="0"/>
                  <a:cs typeface="Angsana New" charset="0"/>
                </a:endParaRPr>
              </a:p>
            </p:txBody>
          </p:sp>
          <p:sp>
            <p:nvSpPr>
              <p:cNvPr id="101" name="TextBox 100"/>
              <p:cNvSpPr txBox="1"/>
              <p:nvPr/>
            </p:nvSpPr>
            <p:spPr>
              <a:xfrm>
                <a:off x="7762298" y="4101654"/>
                <a:ext cx="685745" cy="369332"/>
              </a:xfrm>
              <a:prstGeom prst="rect">
                <a:avLst/>
              </a:prstGeom>
              <a:noFill/>
            </p:spPr>
            <p:txBody>
              <a:bodyPr wrap="square" rtlCol="0">
                <a:spAutoFit/>
              </a:bodyPr>
              <a:lstStyle/>
              <a:p>
                <a:r>
                  <a:rPr lang="en-US" smtClean="0">
                    <a:solidFill>
                      <a:schemeClr val="bg1"/>
                    </a:solidFill>
                    <a:latin typeface="Angsana New" charset="0"/>
                    <a:ea typeface="Angsana New" charset="0"/>
                    <a:cs typeface="Angsana New" charset="0"/>
                  </a:rPr>
                  <a:t>l=j-k</a:t>
                </a:r>
                <a:endParaRPr lang="en-US" dirty="0">
                  <a:solidFill>
                    <a:schemeClr val="bg1"/>
                  </a:solidFill>
                  <a:latin typeface="Angsana New" charset="0"/>
                  <a:ea typeface="Angsana New" charset="0"/>
                  <a:cs typeface="Angsana New" charset="0"/>
                </a:endParaRPr>
              </a:p>
            </p:txBody>
          </p:sp>
          <p:sp>
            <p:nvSpPr>
              <p:cNvPr id="102" name="TextBox 101"/>
              <p:cNvSpPr txBox="1"/>
              <p:nvPr/>
            </p:nvSpPr>
            <p:spPr>
              <a:xfrm>
                <a:off x="6953041" y="4785596"/>
                <a:ext cx="663058" cy="369332"/>
              </a:xfrm>
              <a:prstGeom prst="rect">
                <a:avLst/>
              </a:prstGeom>
              <a:noFill/>
            </p:spPr>
            <p:txBody>
              <a:bodyPr wrap="square" rtlCol="0">
                <a:spAutoFit/>
              </a:bodyPr>
              <a:lstStyle/>
              <a:p>
                <a:r>
                  <a:rPr lang="en-US" dirty="0" smtClean="0">
                    <a:solidFill>
                      <a:schemeClr val="bg1"/>
                    </a:solidFill>
                    <a:latin typeface="Angsana New" charset="0"/>
                    <a:ea typeface="Angsana New" charset="0"/>
                    <a:cs typeface="Angsana New" charset="0"/>
                  </a:rPr>
                  <a:t>failure</a:t>
                </a:r>
                <a:endParaRPr lang="en-US" dirty="0">
                  <a:solidFill>
                    <a:schemeClr val="bg1"/>
                  </a:solidFill>
                  <a:latin typeface="Angsana New" charset="0"/>
                  <a:ea typeface="Angsana New" charset="0"/>
                  <a:cs typeface="Angsana New" charset="0"/>
                </a:endParaRPr>
              </a:p>
            </p:txBody>
          </p:sp>
          <p:sp>
            <p:nvSpPr>
              <p:cNvPr id="103" name="TextBox 102"/>
              <p:cNvSpPr txBox="1"/>
              <p:nvPr/>
            </p:nvSpPr>
            <p:spPr>
              <a:xfrm>
                <a:off x="6299122" y="5103868"/>
                <a:ext cx="177417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i</a:t>
                </a:r>
                <a:r>
                  <a:rPr lang="en-US" dirty="0" smtClean="0">
                    <a:solidFill>
                      <a:schemeClr val="bg1"/>
                    </a:solidFill>
                    <a:latin typeface="Angsana New" charset="0"/>
                    <a:ea typeface="Angsana New" charset="0"/>
                    <a:cs typeface="Angsana New" charset="0"/>
                  </a:rPr>
                  <a:t>nform-done : inform</a:t>
                </a:r>
                <a:endParaRPr lang="en-US" dirty="0">
                  <a:solidFill>
                    <a:schemeClr val="bg1"/>
                  </a:solidFill>
                  <a:latin typeface="Angsana New" charset="0"/>
                  <a:ea typeface="Angsana New" charset="0"/>
                  <a:cs typeface="Angsana New" charset="0"/>
                </a:endParaRPr>
              </a:p>
            </p:txBody>
          </p:sp>
          <p:sp>
            <p:nvSpPr>
              <p:cNvPr id="104" name="TextBox 103"/>
              <p:cNvSpPr txBox="1"/>
              <p:nvPr/>
            </p:nvSpPr>
            <p:spPr>
              <a:xfrm>
                <a:off x="6279598" y="5417920"/>
                <a:ext cx="1774176" cy="369332"/>
              </a:xfrm>
              <a:prstGeom prst="rect">
                <a:avLst/>
              </a:prstGeom>
              <a:noFill/>
            </p:spPr>
            <p:txBody>
              <a:bodyPr wrap="square" rtlCol="0">
                <a:spAutoFit/>
              </a:bodyPr>
              <a:lstStyle/>
              <a:p>
                <a:r>
                  <a:rPr lang="en-US" dirty="0" smtClean="0">
                    <a:solidFill>
                      <a:schemeClr val="bg1"/>
                    </a:solidFill>
                    <a:latin typeface="Angsana New" charset="0"/>
                    <a:ea typeface="Angsana New" charset="0"/>
                    <a:cs typeface="Angsana New" charset="0"/>
                  </a:rPr>
                  <a:t>inform-result : inform</a:t>
                </a:r>
                <a:endParaRPr lang="en-US" dirty="0">
                  <a:solidFill>
                    <a:schemeClr val="bg1"/>
                  </a:solidFill>
                  <a:latin typeface="Angsana New" charset="0"/>
                  <a:ea typeface="Angsana New" charset="0"/>
                  <a:cs typeface="Angsana New" charset="0"/>
                </a:endParaRPr>
              </a:p>
            </p:txBody>
          </p:sp>
        </p:grpSp>
      </p:grpSp>
      <p:cxnSp>
        <p:nvCxnSpPr>
          <p:cNvPr id="118" name="Straight Connector 117"/>
          <p:cNvCxnSpPr/>
          <p:nvPr/>
        </p:nvCxnSpPr>
        <p:spPr>
          <a:xfrm>
            <a:off x="1898435" y="5694816"/>
            <a:ext cx="1482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2587764" y="5077915"/>
            <a:ext cx="506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305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2"/>
          <p:cNvSpPr txBox="1">
            <a:spLocks/>
          </p:cNvSpPr>
          <p:nvPr/>
        </p:nvSpPr>
        <p:spPr>
          <a:xfrm>
            <a:off x="5480413" y="795647"/>
            <a:ext cx="5821439" cy="55162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lgn="just">
              <a:lnSpc>
                <a:spcPct val="100000"/>
              </a:lnSpc>
              <a:spcBef>
                <a:spcPts val="0"/>
              </a:spcBef>
              <a:buNone/>
            </a:pPr>
            <a:r>
              <a:rPr lang="en-GB" dirty="0" smtClean="0">
                <a:solidFill>
                  <a:schemeClr val="accent4">
                    <a:lumMod val="20000"/>
                    <a:lumOff val="80000"/>
                  </a:schemeClr>
                </a:solidFill>
                <a:latin typeface="Angsana New" charset="0"/>
                <a:ea typeface="Angsana New" charset="0"/>
                <a:cs typeface="Angsana New" charset="0"/>
              </a:rPr>
              <a:t>Car </a:t>
            </a:r>
            <a:r>
              <a:rPr lang="en-GB" dirty="0" smtClean="0">
                <a:solidFill>
                  <a:schemeClr val="bg1">
                    <a:lumMod val="95000"/>
                  </a:schemeClr>
                </a:solidFill>
                <a:latin typeface="Angsana New" charset="0"/>
                <a:ea typeface="Angsana New" charset="0"/>
                <a:cs typeface="Angsana New" charset="0"/>
              </a:rPr>
              <a:t>issues a call for proposals which asks for m proposals from other </a:t>
            </a:r>
            <a:r>
              <a:rPr lang="en-GB" dirty="0" smtClean="0">
                <a:solidFill>
                  <a:schemeClr val="accent4">
                    <a:lumMod val="20000"/>
                    <a:lumOff val="80000"/>
                  </a:schemeClr>
                </a:solidFill>
                <a:latin typeface="Angsana New" charset="0"/>
                <a:ea typeface="Angsana New" charset="0"/>
                <a:cs typeface="Angsana New" charset="0"/>
              </a:rPr>
              <a:t>Parking Lots</a:t>
            </a:r>
            <a:r>
              <a:rPr lang="en-GB" dirty="0">
                <a:solidFill>
                  <a:schemeClr val="bg1">
                    <a:lumMod val="95000"/>
                  </a:schemeClr>
                </a:solidFill>
                <a:latin typeface="Angsana New" charset="0"/>
                <a:ea typeface="Angsana New" charset="0"/>
                <a:cs typeface="Angsana New" charset="0"/>
              </a:rPr>
              <a:t> </a:t>
            </a:r>
            <a:r>
              <a:rPr lang="en-GB" dirty="0" smtClean="0">
                <a:solidFill>
                  <a:schemeClr val="bg1">
                    <a:lumMod val="95000"/>
                  </a:schemeClr>
                </a:solidFill>
                <a:latin typeface="Angsana New" charset="0"/>
                <a:ea typeface="Angsana New" charset="0"/>
                <a:cs typeface="Angsana New" charset="0"/>
              </a:rPr>
              <a:t>and includes desired </a:t>
            </a:r>
            <a:r>
              <a:rPr lang="en-GB" dirty="0" smtClean="0">
                <a:solidFill>
                  <a:schemeClr val="accent4">
                    <a:lumMod val="20000"/>
                    <a:lumOff val="80000"/>
                  </a:schemeClr>
                </a:solidFill>
                <a:latin typeface="Angsana New" charset="0"/>
                <a:ea typeface="Angsana New" charset="0"/>
                <a:cs typeface="Angsana New" charset="0"/>
              </a:rPr>
              <a:t>cost</a:t>
            </a:r>
            <a:r>
              <a:rPr lang="en-GB" dirty="0" smtClean="0">
                <a:solidFill>
                  <a:schemeClr val="bg1">
                    <a:lumMod val="95000"/>
                  </a:schemeClr>
                </a:solidFill>
                <a:latin typeface="Angsana New" charset="0"/>
                <a:ea typeface="Angsana New" charset="0"/>
                <a:cs typeface="Angsana New" charset="0"/>
              </a:rPr>
              <a:t>, </a:t>
            </a:r>
            <a:r>
              <a:rPr lang="en-GB" dirty="0" smtClean="0">
                <a:solidFill>
                  <a:schemeClr val="accent4">
                    <a:lumMod val="20000"/>
                    <a:lumOff val="80000"/>
                  </a:schemeClr>
                </a:solidFill>
                <a:latin typeface="Angsana New" charset="0"/>
                <a:ea typeface="Angsana New" charset="0"/>
                <a:cs typeface="Angsana New" charset="0"/>
              </a:rPr>
              <a:t>distance</a:t>
            </a:r>
            <a:r>
              <a:rPr lang="en-GB" dirty="0" smtClean="0">
                <a:solidFill>
                  <a:schemeClr val="bg1">
                    <a:lumMod val="95000"/>
                  </a:schemeClr>
                </a:solidFill>
                <a:latin typeface="Angsana New" charset="0"/>
                <a:ea typeface="Angsana New" charset="0"/>
                <a:cs typeface="Angsana New" charset="0"/>
              </a:rPr>
              <a:t> and </a:t>
            </a:r>
            <a:r>
              <a:rPr lang="en-GB" dirty="0" smtClean="0">
                <a:solidFill>
                  <a:schemeClr val="accent4">
                    <a:lumMod val="20000"/>
                    <a:lumOff val="80000"/>
                  </a:schemeClr>
                </a:solidFill>
                <a:latin typeface="Angsana New" charset="0"/>
                <a:ea typeface="Angsana New" charset="0"/>
                <a:cs typeface="Angsana New" charset="0"/>
              </a:rPr>
              <a:t>spot</a:t>
            </a:r>
            <a:r>
              <a:rPr lang="en-GB" dirty="0" smtClean="0">
                <a:solidFill>
                  <a:schemeClr val="bg1">
                    <a:lumMod val="95000"/>
                  </a:schemeClr>
                </a:solidFill>
                <a:latin typeface="Angsana New" charset="0"/>
                <a:ea typeface="Angsana New" charset="0"/>
                <a:cs typeface="Angsana New" charset="0"/>
              </a:rPr>
              <a:t> </a:t>
            </a:r>
            <a:r>
              <a:rPr lang="en-GB" dirty="0" smtClean="0">
                <a:solidFill>
                  <a:schemeClr val="accent4">
                    <a:lumMod val="20000"/>
                    <a:lumOff val="80000"/>
                  </a:schemeClr>
                </a:solidFill>
                <a:latin typeface="Angsana New" charset="0"/>
                <a:ea typeface="Angsana New" charset="0"/>
                <a:cs typeface="Angsana New" charset="0"/>
              </a:rPr>
              <a:t>type</a:t>
            </a:r>
            <a:r>
              <a:rPr lang="en-GB" dirty="0" smtClean="0">
                <a:solidFill>
                  <a:schemeClr val="bg1">
                    <a:lumMod val="95000"/>
                  </a:schemeClr>
                </a:solidFill>
                <a:latin typeface="Angsana New" charset="0"/>
                <a:ea typeface="Angsana New" charset="0"/>
                <a:cs typeface="Angsana New" charset="0"/>
              </a:rPr>
              <a:t>.</a:t>
            </a:r>
          </a:p>
          <a:p>
            <a:pPr marL="0" lvl="0" indent="0" algn="just">
              <a:lnSpc>
                <a:spcPct val="100000"/>
              </a:lnSpc>
              <a:spcBef>
                <a:spcPts val="0"/>
              </a:spcBef>
              <a:buNone/>
            </a:pPr>
            <a:r>
              <a:rPr lang="en-GB" dirty="0" smtClean="0">
                <a:solidFill>
                  <a:schemeClr val="accent4">
                    <a:lumMod val="20000"/>
                    <a:lumOff val="80000"/>
                  </a:schemeClr>
                </a:solidFill>
                <a:latin typeface="Angsana New" charset="0"/>
                <a:ea typeface="Angsana New" charset="0"/>
                <a:cs typeface="Angsana New" charset="0"/>
              </a:rPr>
              <a:t>Parking Lots </a:t>
            </a:r>
            <a:r>
              <a:rPr lang="en-GB" dirty="0" smtClean="0">
                <a:solidFill>
                  <a:schemeClr val="bg1">
                    <a:lumMod val="95000"/>
                  </a:schemeClr>
                </a:solidFill>
                <a:latin typeface="Angsana New" charset="0"/>
                <a:ea typeface="Angsana New" charset="0"/>
                <a:cs typeface="Angsana New" charset="0"/>
              </a:rPr>
              <a:t>receiving the call for proposals, considered potential contractors, generate n responses. Of these, j are proposals to perform the task, if they have at least one of the expect </a:t>
            </a:r>
            <a:r>
              <a:rPr lang="en-GB" dirty="0" smtClean="0">
                <a:solidFill>
                  <a:schemeClr val="accent4">
                    <a:lumMod val="20000"/>
                    <a:lumOff val="80000"/>
                  </a:schemeClr>
                </a:solidFill>
                <a:latin typeface="Angsana New" charset="0"/>
                <a:ea typeface="Angsana New" charset="0"/>
                <a:cs typeface="Angsana New" charset="0"/>
              </a:rPr>
              <a:t>spot</a:t>
            </a:r>
            <a:r>
              <a:rPr lang="en-GB" dirty="0" smtClean="0">
                <a:solidFill>
                  <a:schemeClr val="bg1">
                    <a:lumMod val="95000"/>
                  </a:schemeClr>
                </a:solidFill>
                <a:latin typeface="Angsana New" charset="0"/>
                <a:ea typeface="Angsana New" charset="0"/>
                <a:cs typeface="Angsana New" charset="0"/>
              </a:rPr>
              <a:t> </a:t>
            </a:r>
            <a:r>
              <a:rPr lang="en-GB" dirty="0" smtClean="0">
                <a:solidFill>
                  <a:schemeClr val="accent4">
                    <a:lumMod val="20000"/>
                    <a:lumOff val="80000"/>
                  </a:schemeClr>
                </a:solidFill>
                <a:latin typeface="Angsana New" charset="0"/>
                <a:ea typeface="Angsana New" charset="0"/>
                <a:cs typeface="Angsana New" charset="0"/>
              </a:rPr>
              <a:t>types</a:t>
            </a:r>
            <a:r>
              <a:rPr lang="en-GB" dirty="0" smtClean="0">
                <a:solidFill>
                  <a:schemeClr val="bg1">
                    <a:lumMod val="95000"/>
                  </a:schemeClr>
                </a:solidFill>
                <a:latin typeface="Angsana New" charset="0"/>
                <a:ea typeface="Angsana New" charset="0"/>
                <a:cs typeface="Angsana New" charset="0"/>
              </a:rPr>
              <a:t>, and </a:t>
            </a:r>
            <a:r>
              <a:rPr lang="en-GB" dirty="0" err="1" smtClean="0">
                <a:solidFill>
                  <a:schemeClr val="bg1">
                    <a:lumMod val="95000"/>
                  </a:schemeClr>
                </a:solidFill>
                <a:latin typeface="Angsana New" charset="0"/>
                <a:ea typeface="Angsana New" charset="0"/>
                <a:cs typeface="Angsana New" charset="0"/>
              </a:rPr>
              <a:t>i</a:t>
            </a:r>
            <a:r>
              <a:rPr lang="en-GB" dirty="0" smtClean="0">
                <a:solidFill>
                  <a:schemeClr val="bg1">
                    <a:lumMod val="95000"/>
                  </a:schemeClr>
                </a:solidFill>
                <a:latin typeface="Angsana New" charset="0"/>
                <a:ea typeface="Angsana New" charset="0"/>
                <a:cs typeface="Angsana New" charset="0"/>
              </a:rPr>
              <a:t>=n-j are refusals, </a:t>
            </a:r>
            <a:r>
              <a:rPr lang="en-GB" dirty="0">
                <a:solidFill>
                  <a:schemeClr val="bg1">
                    <a:lumMod val="95000"/>
                  </a:schemeClr>
                </a:solidFill>
                <a:latin typeface="Angsana New" charset="0"/>
                <a:ea typeface="Angsana New" charset="0"/>
                <a:cs typeface="Angsana New" charset="0"/>
              </a:rPr>
              <a:t>if they </a:t>
            </a:r>
            <a:r>
              <a:rPr lang="en-GB" dirty="0" smtClean="0">
                <a:solidFill>
                  <a:schemeClr val="bg1">
                    <a:lumMod val="95000"/>
                  </a:schemeClr>
                </a:solidFill>
                <a:latin typeface="Angsana New" charset="0"/>
                <a:ea typeface="Angsana New" charset="0"/>
                <a:cs typeface="Angsana New" charset="0"/>
              </a:rPr>
              <a:t>do not have a single expected </a:t>
            </a:r>
            <a:r>
              <a:rPr lang="en-GB" dirty="0" smtClean="0">
                <a:solidFill>
                  <a:schemeClr val="accent4">
                    <a:lumMod val="20000"/>
                    <a:lumOff val="80000"/>
                  </a:schemeClr>
                </a:solidFill>
                <a:latin typeface="Angsana New" charset="0"/>
                <a:ea typeface="Angsana New" charset="0"/>
                <a:cs typeface="Angsana New" charset="0"/>
              </a:rPr>
              <a:t>spot</a:t>
            </a:r>
            <a:r>
              <a:rPr lang="en-GB" dirty="0" smtClean="0">
                <a:solidFill>
                  <a:schemeClr val="bg1">
                    <a:lumMod val="95000"/>
                  </a:schemeClr>
                </a:solidFill>
                <a:latin typeface="Angsana New" charset="0"/>
                <a:ea typeface="Angsana New" charset="0"/>
                <a:cs typeface="Angsana New" charset="0"/>
              </a:rPr>
              <a:t> </a:t>
            </a:r>
            <a:r>
              <a:rPr lang="en-GB" dirty="0" smtClean="0">
                <a:solidFill>
                  <a:schemeClr val="accent4">
                    <a:lumMod val="20000"/>
                    <a:lumOff val="80000"/>
                  </a:schemeClr>
                </a:solidFill>
                <a:latin typeface="Angsana New" charset="0"/>
                <a:ea typeface="Angsana New" charset="0"/>
                <a:cs typeface="Angsana New" charset="0"/>
              </a:rPr>
              <a:t>type</a:t>
            </a:r>
            <a:r>
              <a:rPr lang="en-GB" dirty="0" smtClean="0">
                <a:solidFill>
                  <a:schemeClr val="bg1">
                    <a:lumMod val="95000"/>
                  </a:schemeClr>
                </a:solidFill>
                <a:latin typeface="Angsana New" charset="0"/>
                <a:ea typeface="Angsana New" charset="0"/>
                <a:cs typeface="Angsana New" charset="0"/>
              </a:rPr>
              <a:t>.</a:t>
            </a:r>
          </a:p>
          <a:p>
            <a:pPr marL="0" indent="0" algn="just">
              <a:lnSpc>
                <a:spcPct val="100000"/>
              </a:lnSpc>
              <a:spcBef>
                <a:spcPts val="0"/>
              </a:spcBef>
              <a:buNone/>
            </a:pPr>
            <a:r>
              <a:rPr lang="en-GB" dirty="0" smtClean="0">
                <a:solidFill>
                  <a:schemeClr val="bg1">
                    <a:lumMod val="95000"/>
                  </a:schemeClr>
                </a:solidFill>
                <a:latin typeface="Angsana New" charset="0"/>
                <a:ea typeface="Angsana New" charset="0"/>
                <a:cs typeface="Angsana New" charset="0"/>
              </a:rPr>
              <a:t>After </a:t>
            </a:r>
            <a:r>
              <a:rPr lang="en-GB" dirty="0">
                <a:solidFill>
                  <a:schemeClr val="bg1">
                    <a:lumMod val="95000"/>
                  </a:schemeClr>
                </a:solidFill>
                <a:latin typeface="Angsana New" charset="0"/>
                <a:ea typeface="Angsana New" charset="0"/>
                <a:cs typeface="Angsana New" charset="0"/>
              </a:rPr>
              <a:t>the </a:t>
            </a:r>
            <a:r>
              <a:rPr lang="en-GB" dirty="0" smtClean="0">
                <a:solidFill>
                  <a:schemeClr val="bg1">
                    <a:lumMod val="95000"/>
                  </a:schemeClr>
                </a:solidFill>
                <a:latin typeface="Angsana New" charset="0"/>
                <a:ea typeface="Angsana New" charset="0"/>
                <a:cs typeface="Angsana New" charset="0"/>
              </a:rPr>
              <a:t>deadline (10 seconds), the </a:t>
            </a:r>
            <a:r>
              <a:rPr lang="en-GB" dirty="0" smtClean="0">
                <a:solidFill>
                  <a:schemeClr val="accent4">
                    <a:lumMod val="20000"/>
                    <a:lumOff val="80000"/>
                  </a:schemeClr>
                </a:solidFill>
                <a:latin typeface="Angsana New" charset="0"/>
                <a:ea typeface="Angsana New" charset="0"/>
                <a:cs typeface="Angsana New" charset="0"/>
              </a:rPr>
              <a:t>Car </a:t>
            </a:r>
            <a:r>
              <a:rPr lang="en-GB" dirty="0" smtClean="0">
                <a:solidFill>
                  <a:schemeClr val="bg1">
                    <a:lumMod val="95000"/>
                  </a:schemeClr>
                </a:solidFill>
                <a:latin typeface="Angsana New" charset="0"/>
                <a:ea typeface="Angsana New" charset="0"/>
                <a:cs typeface="Angsana New" charset="0"/>
              </a:rPr>
              <a:t>evaluates </a:t>
            </a:r>
            <a:r>
              <a:rPr lang="en-GB" dirty="0">
                <a:solidFill>
                  <a:schemeClr val="bg1">
                    <a:lumMod val="95000"/>
                  </a:schemeClr>
                </a:solidFill>
                <a:latin typeface="Angsana New" charset="0"/>
                <a:ea typeface="Angsana New" charset="0"/>
                <a:cs typeface="Angsana New" charset="0"/>
              </a:rPr>
              <a:t>received j proposals and selects </a:t>
            </a:r>
            <a:r>
              <a:rPr lang="en-GB" dirty="0" smtClean="0">
                <a:solidFill>
                  <a:schemeClr val="bg1">
                    <a:lumMod val="95000"/>
                  </a:schemeClr>
                </a:solidFill>
                <a:latin typeface="Angsana New" charset="0"/>
                <a:ea typeface="Angsana New" charset="0"/>
                <a:cs typeface="Angsana New" charset="0"/>
              </a:rPr>
              <a:t>one </a:t>
            </a:r>
            <a:r>
              <a:rPr lang="en-GB" dirty="0" smtClean="0">
                <a:solidFill>
                  <a:schemeClr val="accent4">
                    <a:lumMod val="20000"/>
                    <a:lumOff val="80000"/>
                  </a:schemeClr>
                </a:solidFill>
                <a:latin typeface="Angsana New" charset="0"/>
                <a:ea typeface="Angsana New" charset="0"/>
                <a:cs typeface="Angsana New" charset="0"/>
              </a:rPr>
              <a:t>Parking Lot </a:t>
            </a:r>
            <a:r>
              <a:rPr lang="en-GB" dirty="0" smtClean="0">
                <a:solidFill>
                  <a:schemeClr val="bg1">
                    <a:lumMod val="95000"/>
                  </a:schemeClr>
                </a:solidFill>
                <a:latin typeface="Angsana New" charset="0"/>
                <a:ea typeface="Angsana New" charset="0"/>
                <a:cs typeface="Angsana New" charset="0"/>
              </a:rPr>
              <a:t>to perform the </a:t>
            </a:r>
            <a:r>
              <a:rPr lang="en-GB" dirty="0">
                <a:solidFill>
                  <a:schemeClr val="bg1">
                    <a:lumMod val="95000"/>
                  </a:schemeClr>
                </a:solidFill>
                <a:latin typeface="Angsana New" charset="0"/>
                <a:ea typeface="Angsana New" charset="0"/>
                <a:cs typeface="Angsana New" charset="0"/>
              </a:rPr>
              <a:t>task. The </a:t>
            </a:r>
            <a:r>
              <a:rPr lang="en-GB" dirty="0" smtClean="0">
                <a:solidFill>
                  <a:schemeClr val="bg1">
                    <a:lumMod val="95000"/>
                  </a:schemeClr>
                </a:solidFill>
                <a:latin typeface="Angsana New" charset="0"/>
                <a:ea typeface="Angsana New" charset="0"/>
                <a:cs typeface="Angsana New" charset="0"/>
              </a:rPr>
              <a:t>l </a:t>
            </a:r>
            <a:r>
              <a:rPr lang="en-GB" dirty="0" smtClean="0">
                <a:solidFill>
                  <a:schemeClr val="accent4">
                    <a:lumMod val="20000"/>
                    <a:lumOff val="80000"/>
                  </a:schemeClr>
                </a:solidFill>
                <a:latin typeface="Angsana New" charset="0"/>
                <a:ea typeface="Angsana New" charset="0"/>
                <a:cs typeface="Angsana New" charset="0"/>
              </a:rPr>
              <a:t>Parking Lots </a:t>
            </a:r>
            <a:r>
              <a:rPr lang="en-GB" dirty="0" smtClean="0">
                <a:solidFill>
                  <a:schemeClr val="bg1">
                    <a:lumMod val="95000"/>
                  </a:schemeClr>
                </a:solidFill>
                <a:latin typeface="Angsana New" charset="0"/>
                <a:ea typeface="Angsana New" charset="0"/>
                <a:cs typeface="Angsana New" charset="0"/>
              </a:rPr>
              <a:t>(one in our case) of </a:t>
            </a:r>
            <a:r>
              <a:rPr lang="en-GB" dirty="0">
                <a:solidFill>
                  <a:schemeClr val="bg1">
                    <a:lumMod val="95000"/>
                  </a:schemeClr>
                </a:solidFill>
                <a:latin typeface="Angsana New" charset="0"/>
                <a:ea typeface="Angsana New" charset="0"/>
                <a:cs typeface="Angsana New" charset="0"/>
              </a:rPr>
              <a:t>selected proposals are sent an accept-proposal act and the remaining k </a:t>
            </a:r>
            <a:r>
              <a:rPr lang="en-GB" dirty="0" smtClean="0">
                <a:solidFill>
                  <a:schemeClr val="accent4">
                    <a:lumMod val="20000"/>
                    <a:lumOff val="80000"/>
                  </a:schemeClr>
                </a:solidFill>
                <a:latin typeface="Angsana New" charset="0"/>
                <a:ea typeface="Angsana New" charset="0"/>
                <a:cs typeface="Angsana New" charset="0"/>
              </a:rPr>
              <a:t>Parking Lots </a:t>
            </a:r>
            <a:r>
              <a:rPr lang="en-GB" dirty="0" smtClean="0">
                <a:solidFill>
                  <a:schemeClr val="bg1">
                    <a:lumMod val="95000"/>
                  </a:schemeClr>
                </a:solidFill>
                <a:latin typeface="Angsana New" charset="0"/>
                <a:ea typeface="Angsana New" charset="0"/>
                <a:cs typeface="Angsana New" charset="0"/>
              </a:rPr>
              <a:t>receive a </a:t>
            </a:r>
            <a:r>
              <a:rPr lang="en-GB" dirty="0">
                <a:solidFill>
                  <a:schemeClr val="bg1">
                    <a:lumMod val="95000"/>
                  </a:schemeClr>
                </a:solidFill>
                <a:latin typeface="Angsana New" charset="0"/>
                <a:ea typeface="Angsana New" charset="0"/>
                <a:cs typeface="Angsana New" charset="0"/>
              </a:rPr>
              <a:t>reject-proposal act</a:t>
            </a:r>
            <a:r>
              <a:rPr lang="en-GB" dirty="0" smtClean="0">
                <a:solidFill>
                  <a:schemeClr val="bg1">
                    <a:lumMod val="95000"/>
                  </a:schemeClr>
                </a:solidFill>
                <a:latin typeface="Angsana New" charset="0"/>
                <a:ea typeface="Angsana New" charset="0"/>
                <a:cs typeface="Angsana New" charset="0"/>
              </a:rPr>
              <a:t>.</a:t>
            </a:r>
            <a:endParaRPr lang="en-GB" dirty="0">
              <a:solidFill>
                <a:schemeClr val="bg1">
                  <a:lumMod val="95000"/>
                </a:schemeClr>
              </a:solidFill>
              <a:latin typeface="Angsana New" charset="0"/>
              <a:ea typeface="Angsana New" charset="0"/>
              <a:cs typeface="Angsana New" charset="0"/>
            </a:endParaRPr>
          </a:p>
        </p:txBody>
      </p:sp>
      <p:sp>
        <p:nvSpPr>
          <p:cNvPr id="87" name="Oval 86"/>
          <p:cNvSpPr/>
          <p:nvPr/>
        </p:nvSpPr>
        <p:spPr>
          <a:xfrm>
            <a:off x="5175065" y="904526"/>
            <a:ext cx="350729" cy="377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Angsana New" charset="0"/>
                <a:ea typeface="Angsana New" charset="0"/>
                <a:cs typeface="Angsana New" charset="0"/>
              </a:rPr>
              <a:t>1</a:t>
            </a:r>
            <a:endParaRPr lang="en-US" sz="2400" dirty="0">
              <a:latin typeface="Angsana New" charset="0"/>
              <a:ea typeface="Angsana New" charset="0"/>
              <a:cs typeface="Angsana New" charset="0"/>
            </a:endParaRPr>
          </a:p>
        </p:txBody>
      </p:sp>
      <p:sp>
        <p:nvSpPr>
          <p:cNvPr id="88" name="Oval 87"/>
          <p:cNvSpPr/>
          <p:nvPr/>
        </p:nvSpPr>
        <p:spPr>
          <a:xfrm>
            <a:off x="5163553" y="2141463"/>
            <a:ext cx="350729" cy="377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ngsana New" charset="0"/>
                <a:ea typeface="Angsana New" charset="0"/>
                <a:cs typeface="Angsana New" charset="0"/>
              </a:rPr>
              <a:t>2</a:t>
            </a:r>
          </a:p>
        </p:txBody>
      </p:sp>
      <p:sp>
        <p:nvSpPr>
          <p:cNvPr id="89" name="Oval 88"/>
          <p:cNvSpPr/>
          <p:nvPr/>
        </p:nvSpPr>
        <p:spPr>
          <a:xfrm>
            <a:off x="5129684" y="4274352"/>
            <a:ext cx="350729" cy="377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ngsana New" charset="0"/>
                <a:ea typeface="Angsana New" charset="0"/>
                <a:cs typeface="Angsana New" charset="0"/>
              </a:rPr>
              <a:t>3</a:t>
            </a:r>
          </a:p>
        </p:txBody>
      </p:sp>
      <p:cxnSp>
        <p:nvCxnSpPr>
          <p:cNvPr id="90" name="Straight Connector 89"/>
          <p:cNvCxnSpPr/>
          <p:nvPr/>
        </p:nvCxnSpPr>
        <p:spPr>
          <a:xfrm flipH="1">
            <a:off x="3845524" y="1128156"/>
            <a:ext cx="22763" cy="514103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1451657" y="1128157"/>
            <a:ext cx="7918" cy="518374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V="1">
            <a:off x="1451658" y="1690689"/>
            <a:ext cx="24166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3448692" y="2873870"/>
            <a:ext cx="4195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Elbow Connector 93"/>
          <p:cNvCxnSpPr/>
          <p:nvPr/>
        </p:nvCxnSpPr>
        <p:spPr>
          <a:xfrm rot="10800000">
            <a:off x="1513014" y="2419244"/>
            <a:ext cx="1721922" cy="454627"/>
          </a:xfrm>
          <a:prstGeom prst="bentConnector3">
            <a:avLst>
              <a:gd name="adj1" fmla="val -52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Elbow Connector 94"/>
          <p:cNvCxnSpPr/>
          <p:nvPr/>
        </p:nvCxnSpPr>
        <p:spPr>
          <a:xfrm rot="5400000">
            <a:off x="2179166" y="2258187"/>
            <a:ext cx="434151" cy="189114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flipV="1">
            <a:off x="1513013" y="4251366"/>
            <a:ext cx="27362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Elbow Connector 96"/>
          <p:cNvCxnSpPr/>
          <p:nvPr/>
        </p:nvCxnSpPr>
        <p:spPr>
          <a:xfrm rot="5400000" flipH="1" flipV="1">
            <a:off x="2765370" y="3052457"/>
            <a:ext cx="214241" cy="1957948"/>
          </a:xfrm>
          <a:prstGeom prst="bentConnector3">
            <a:avLst>
              <a:gd name="adj1" fmla="val 2067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rot="16200000" flipH="1">
            <a:off x="2730708" y="3526989"/>
            <a:ext cx="288017" cy="19624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3555570" y="5510151"/>
            <a:ext cx="3003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Elbow Connector 99"/>
          <p:cNvCxnSpPr/>
          <p:nvPr/>
        </p:nvCxnSpPr>
        <p:spPr>
          <a:xfrm rot="16200000" flipV="1">
            <a:off x="2388621" y="4337263"/>
            <a:ext cx="184465"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p:nvPr/>
        </p:nvCxnSpPr>
        <p:spPr>
          <a:xfrm rot="5400000">
            <a:off x="2380346" y="4755634"/>
            <a:ext cx="201014"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H="1" flipV="1">
            <a:off x="1513013" y="5500885"/>
            <a:ext cx="1828801" cy="9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669866" y="795647"/>
            <a:ext cx="3988130" cy="5381316"/>
            <a:chOff x="5051029" y="703417"/>
            <a:chExt cx="3988130" cy="5381316"/>
          </a:xfrm>
        </p:grpSpPr>
        <p:grpSp>
          <p:nvGrpSpPr>
            <p:cNvPr id="104" name="Group 103"/>
            <p:cNvGrpSpPr/>
            <p:nvPr/>
          </p:nvGrpSpPr>
          <p:grpSpPr>
            <a:xfrm>
              <a:off x="5051029" y="703417"/>
              <a:ext cx="3988130" cy="5381316"/>
              <a:chOff x="665018" y="795646"/>
              <a:chExt cx="3988130" cy="5381316"/>
            </a:xfrm>
          </p:grpSpPr>
          <p:grpSp>
            <p:nvGrpSpPr>
              <p:cNvPr id="120" name="Group 119"/>
              <p:cNvGrpSpPr/>
              <p:nvPr/>
            </p:nvGrpSpPr>
            <p:grpSpPr>
              <a:xfrm>
                <a:off x="665018" y="795646"/>
                <a:ext cx="3988130" cy="5381316"/>
                <a:chOff x="665018" y="795646"/>
                <a:chExt cx="3988130" cy="5381316"/>
              </a:xfrm>
            </p:grpSpPr>
            <p:sp>
              <p:nvSpPr>
                <p:cNvPr id="125" name="Rectangle 124"/>
                <p:cNvSpPr/>
                <p:nvPr/>
              </p:nvSpPr>
              <p:spPr>
                <a:xfrm>
                  <a:off x="665018" y="795647"/>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ngsana New" charset="0"/>
                      <a:ea typeface="Angsana New" charset="0"/>
                      <a:cs typeface="Angsana New" charset="0"/>
                    </a:rPr>
                    <a:t>Initiator</a:t>
                  </a:r>
                  <a:endParaRPr lang="en-US" sz="2000" dirty="0">
                    <a:latin typeface="Angsana New" charset="0"/>
                    <a:ea typeface="Angsana New" charset="0"/>
                    <a:cs typeface="Angsana New" charset="0"/>
                  </a:endParaRPr>
                </a:p>
              </p:txBody>
            </p:sp>
            <p:sp>
              <p:nvSpPr>
                <p:cNvPr id="126" name="Rectangle 125"/>
                <p:cNvSpPr/>
                <p:nvPr/>
              </p:nvSpPr>
              <p:spPr>
                <a:xfrm>
                  <a:off x="3073730" y="795646"/>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ngsana New" charset="0"/>
                      <a:ea typeface="Angsana New" charset="0"/>
                      <a:cs typeface="Angsana New" charset="0"/>
                    </a:rPr>
                    <a:t>Participant</a:t>
                  </a:r>
                  <a:endParaRPr lang="en-US" sz="2000" dirty="0">
                    <a:latin typeface="Angsana New" charset="0"/>
                    <a:ea typeface="Angsana New" charset="0"/>
                    <a:cs typeface="Angsana New" charset="0"/>
                  </a:endParaRPr>
                </a:p>
              </p:txBody>
            </p:sp>
            <p:sp>
              <p:nvSpPr>
                <p:cNvPr id="127" name="Rectangle 126"/>
                <p:cNvSpPr/>
                <p:nvPr/>
              </p:nvSpPr>
              <p:spPr>
                <a:xfrm flipH="1">
                  <a:off x="3794166" y="1690688"/>
                  <a:ext cx="138545" cy="1183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H="1">
                  <a:off x="1385454" y="1282371"/>
                  <a:ext cx="122712" cy="408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H="1">
                  <a:off x="1395350" y="2320914"/>
                  <a:ext cx="112816" cy="196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p:cNvSpPr/>
                <p:nvPr/>
              </p:nvSpPr>
              <p:spPr>
                <a:xfrm flipH="1">
                  <a:off x="1383474" y="3420835"/>
                  <a:ext cx="124691" cy="2756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H="1">
                  <a:off x="3785260" y="3924309"/>
                  <a:ext cx="122712" cy="338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H="1">
                  <a:off x="3794166" y="4652198"/>
                  <a:ext cx="113806" cy="857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p:cNvGrpSpPr/>
              <p:nvPr/>
            </p:nvGrpSpPr>
            <p:grpSpPr>
              <a:xfrm>
                <a:off x="1781790" y="2761053"/>
                <a:ext cx="1768932" cy="2861912"/>
                <a:chOff x="1781790" y="2761053"/>
                <a:chExt cx="1768932" cy="2861912"/>
              </a:xfrm>
            </p:grpSpPr>
            <p:sp>
              <p:nvSpPr>
                <p:cNvPr id="122" name="Diamond 121"/>
                <p:cNvSpPr/>
                <p:nvPr/>
              </p:nvSpPr>
              <p:spPr>
                <a:xfrm>
                  <a:off x="3230088" y="2761053"/>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Diamond 122"/>
                <p:cNvSpPr/>
                <p:nvPr/>
              </p:nvSpPr>
              <p:spPr>
                <a:xfrm>
                  <a:off x="1781790" y="4138550"/>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Diamond 123"/>
                <p:cNvSpPr/>
                <p:nvPr/>
              </p:nvSpPr>
              <p:spPr>
                <a:xfrm>
                  <a:off x="3336966" y="5397334"/>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5" name="Group 104"/>
            <p:cNvGrpSpPr/>
            <p:nvPr/>
          </p:nvGrpSpPr>
          <p:grpSpPr>
            <a:xfrm>
              <a:off x="5888905" y="1264954"/>
              <a:ext cx="2658646" cy="4522298"/>
              <a:chOff x="5888905" y="1264954"/>
              <a:chExt cx="2658646" cy="4522298"/>
            </a:xfrm>
          </p:grpSpPr>
          <p:sp>
            <p:nvSpPr>
              <p:cNvPr id="106" name="TextBox 105"/>
              <p:cNvSpPr txBox="1"/>
              <p:nvPr/>
            </p:nvSpPr>
            <p:spPr>
              <a:xfrm>
                <a:off x="6801126" y="1264954"/>
                <a:ext cx="471043" cy="369332"/>
              </a:xfrm>
              <a:prstGeom prst="rect">
                <a:avLst/>
              </a:prstGeom>
              <a:noFill/>
            </p:spPr>
            <p:txBody>
              <a:bodyPr wrap="square" rtlCol="0">
                <a:spAutoFit/>
              </a:bodyPr>
              <a:lstStyle/>
              <a:p>
                <a:r>
                  <a:rPr lang="en-US" dirty="0" err="1" smtClean="0">
                    <a:solidFill>
                      <a:schemeClr val="bg1"/>
                    </a:solidFill>
                    <a:latin typeface="Angsana New" charset="0"/>
                    <a:ea typeface="Angsana New" charset="0"/>
                    <a:cs typeface="Angsana New" charset="0"/>
                  </a:rPr>
                  <a:t>cfp</a:t>
                </a:r>
                <a:endParaRPr lang="en-US" dirty="0">
                  <a:solidFill>
                    <a:schemeClr val="bg1"/>
                  </a:solidFill>
                  <a:latin typeface="Angsana New" charset="0"/>
                  <a:ea typeface="Angsana New" charset="0"/>
                  <a:cs typeface="Angsana New" charset="0"/>
                </a:endParaRPr>
              </a:p>
            </p:txBody>
          </p:sp>
          <p:sp>
            <p:nvSpPr>
              <p:cNvPr id="107" name="TextBox 106"/>
              <p:cNvSpPr txBox="1"/>
              <p:nvPr/>
            </p:nvSpPr>
            <p:spPr>
              <a:xfrm>
                <a:off x="7915217" y="1280236"/>
                <a:ext cx="471043"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m</a:t>
                </a:r>
                <a:endParaRPr lang="en-US" dirty="0">
                  <a:solidFill>
                    <a:schemeClr val="bg1"/>
                  </a:solidFill>
                  <a:latin typeface="Angsana New" charset="0"/>
                  <a:ea typeface="Angsana New" charset="0"/>
                  <a:cs typeface="Angsana New" charset="0"/>
                </a:endParaRPr>
              </a:p>
            </p:txBody>
          </p:sp>
          <p:sp>
            <p:nvSpPr>
              <p:cNvPr id="108" name="TextBox 107"/>
              <p:cNvSpPr txBox="1"/>
              <p:nvPr/>
            </p:nvSpPr>
            <p:spPr>
              <a:xfrm>
                <a:off x="5899070" y="1965775"/>
                <a:ext cx="772446" cy="369332"/>
              </a:xfrm>
              <a:prstGeom prst="rect">
                <a:avLst/>
              </a:prstGeom>
              <a:noFill/>
            </p:spPr>
            <p:txBody>
              <a:bodyPr wrap="square" rtlCol="0">
                <a:spAutoFit/>
              </a:bodyPr>
              <a:lstStyle/>
              <a:p>
                <a:r>
                  <a:rPr lang="en-US" dirty="0" err="1" smtClean="0">
                    <a:solidFill>
                      <a:schemeClr val="bg1"/>
                    </a:solidFill>
                    <a:latin typeface="Angsana New" charset="0"/>
                    <a:ea typeface="Angsana New" charset="0"/>
                    <a:cs typeface="Angsana New" charset="0"/>
                  </a:rPr>
                  <a:t>i</a:t>
                </a:r>
                <a:r>
                  <a:rPr lang="en-US" dirty="0" smtClean="0">
                    <a:solidFill>
                      <a:schemeClr val="bg1"/>
                    </a:solidFill>
                    <a:latin typeface="Angsana New" charset="0"/>
                    <a:ea typeface="Angsana New" charset="0"/>
                    <a:cs typeface="Angsana New" charset="0"/>
                  </a:rPr>
                  <a:t>&lt;=n</a:t>
                </a:r>
                <a:endParaRPr lang="en-US" dirty="0">
                  <a:solidFill>
                    <a:schemeClr val="bg1"/>
                  </a:solidFill>
                  <a:latin typeface="Angsana New" charset="0"/>
                  <a:ea typeface="Angsana New" charset="0"/>
                  <a:cs typeface="Angsana New" charset="0"/>
                </a:endParaRPr>
              </a:p>
            </p:txBody>
          </p:sp>
          <p:sp>
            <p:nvSpPr>
              <p:cNvPr id="109" name="TextBox 108"/>
              <p:cNvSpPr txBox="1"/>
              <p:nvPr/>
            </p:nvSpPr>
            <p:spPr>
              <a:xfrm>
                <a:off x="6683886" y="1976304"/>
                <a:ext cx="682901" cy="369332"/>
              </a:xfrm>
              <a:prstGeom prst="rect">
                <a:avLst/>
              </a:prstGeom>
              <a:noFill/>
            </p:spPr>
            <p:txBody>
              <a:bodyPr wrap="square" rtlCol="0">
                <a:spAutoFit/>
              </a:bodyPr>
              <a:lstStyle/>
              <a:p>
                <a:r>
                  <a:rPr lang="en-US" dirty="0" smtClean="0">
                    <a:solidFill>
                      <a:schemeClr val="bg1"/>
                    </a:solidFill>
                    <a:latin typeface="Angsana New" charset="0"/>
                    <a:ea typeface="Angsana New" charset="0"/>
                    <a:cs typeface="Angsana New" charset="0"/>
                  </a:rPr>
                  <a:t>refuse</a:t>
                </a:r>
                <a:endParaRPr lang="en-US" dirty="0">
                  <a:solidFill>
                    <a:schemeClr val="bg1"/>
                  </a:solidFill>
                  <a:latin typeface="Angsana New" charset="0"/>
                  <a:ea typeface="Angsana New" charset="0"/>
                  <a:cs typeface="Angsana New" charset="0"/>
                </a:endParaRPr>
              </a:p>
            </p:txBody>
          </p:sp>
          <p:sp>
            <p:nvSpPr>
              <p:cNvPr id="110" name="TextBox 109"/>
              <p:cNvSpPr txBox="1"/>
              <p:nvPr/>
            </p:nvSpPr>
            <p:spPr>
              <a:xfrm>
                <a:off x="7738550" y="1888981"/>
                <a:ext cx="506215" cy="923330"/>
              </a:xfrm>
              <a:prstGeom prst="rect">
                <a:avLst/>
              </a:prstGeom>
              <a:noFill/>
            </p:spPr>
            <p:txBody>
              <a:bodyPr wrap="square" rtlCol="0">
                <a:spAutoFit/>
              </a:bodyPr>
              <a:lstStyle/>
              <a:p>
                <a:r>
                  <a:rPr lang="en-US" dirty="0" smtClean="0">
                    <a:solidFill>
                      <a:schemeClr val="bg1"/>
                    </a:solidFill>
                    <a:latin typeface="Angsana New" charset="0"/>
                    <a:ea typeface="Angsana New" charset="0"/>
                    <a:cs typeface="Angsana New" charset="0"/>
                  </a:rPr>
                  <a:t>n deadline</a:t>
                </a:r>
                <a:endParaRPr lang="en-US" dirty="0">
                  <a:solidFill>
                    <a:schemeClr val="bg1"/>
                  </a:solidFill>
                  <a:latin typeface="Angsana New" charset="0"/>
                  <a:ea typeface="Angsana New" charset="0"/>
                  <a:cs typeface="Angsana New" charset="0"/>
                </a:endParaRPr>
              </a:p>
            </p:txBody>
          </p:sp>
          <p:sp>
            <p:nvSpPr>
              <p:cNvPr id="111" name="TextBox 110"/>
              <p:cNvSpPr txBox="1"/>
              <p:nvPr/>
            </p:nvSpPr>
            <p:spPr>
              <a:xfrm>
                <a:off x="6671516" y="2779871"/>
                <a:ext cx="804111" cy="369332"/>
              </a:xfrm>
              <a:prstGeom prst="rect">
                <a:avLst/>
              </a:prstGeom>
              <a:noFill/>
            </p:spPr>
            <p:txBody>
              <a:bodyPr wrap="square" rtlCol="0">
                <a:spAutoFit/>
              </a:bodyPr>
              <a:lstStyle/>
              <a:p>
                <a:r>
                  <a:rPr lang="en-US" smtClean="0">
                    <a:solidFill>
                      <a:schemeClr val="bg1"/>
                    </a:solidFill>
                    <a:latin typeface="Angsana New" charset="0"/>
                    <a:ea typeface="Angsana New" charset="0"/>
                    <a:cs typeface="Angsana New" charset="0"/>
                  </a:rPr>
                  <a:t>propose</a:t>
                </a:r>
                <a:endParaRPr lang="en-US" dirty="0">
                  <a:solidFill>
                    <a:schemeClr val="bg1"/>
                  </a:solidFill>
                  <a:latin typeface="Angsana New" charset="0"/>
                  <a:ea typeface="Angsana New" charset="0"/>
                  <a:cs typeface="Angsana New" charset="0"/>
                </a:endParaRPr>
              </a:p>
            </p:txBody>
          </p:sp>
          <p:sp>
            <p:nvSpPr>
              <p:cNvPr id="112" name="TextBox 111"/>
              <p:cNvSpPr txBox="1"/>
              <p:nvPr/>
            </p:nvSpPr>
            <p:spPr>
              <a:xfrm>
                <a:off x="5888905" y="2763177"/>
                <a:ext cx="74071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j</a:t>
                </a:r>
                <a:r>
                  <a:rPr lang="en-US" dirty="0" smtClean="0">
                    <a:solidFill>
                      <a:schemeClr val="bg1"/>
                    </a:solidFill>
                    <a:latin typeface="Angsana New" charset="0"/>
                    <a:ea typeface="Angsana New" charset="0"/>
                    <a:cs typeface="Angsana New" charset="0"/>
                  </a:rPr>
                  <a:t>=n-</a:t>
                </a:r>
                <a:r>
                  <a:rPr lang="en-US" dirty="0" err="1" smtClean="0">
                    <a:solidFill>
                      <a:schemeClr val="bg1"/>
                    </a:solidFill>
                    <a:latin typeface="Angsana New" charset="0"/>
                    <a:ea typeface="Angsana New" charset="0"/>
                    <a:cs typeface="Angsana New" charset="0"/>
                  </a:rPr>
                  <a:t>i</a:t>
                </a:r>
                <a:endParaRPr lang="en-US" dirty="0">
                  <a:solidFill>
                    <a:schemeClr val="bg1"/>
                  </a:solidFill>
                  <a:latin typeface="Angsana New" charset="0"/>
                  <a:ea typeface="Angsana New" charset="0"/>
                  <a:cs typeface="Angsana New" charset="0"/>
                </a:endParaRPr>
              </a:p>
            </p:txBody>
          </p:sp>
          <p:sp>
            <p:nvSpPr>
              <p:cNvPr id="113" name="TextBox 112"/>
              <p:cNvSpPr txBox="1"/>
              <p:nvPr/>
            </p:nvSpPr>
            <p:spPr>
              <a:xfrm>
                <a:off x="6540435" y="3260829"/>
                <a:ext cx="1162434"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r</a:t>
                </a:r>
                <a:r>
                  <a:rPr lang="en-US" dirty="0" smtClean="0">
                    <a:solidFill>
                      <a:schemeClr val="bg1"/>
                    </a:solidFill>
                    <a:latin typeface="Angsana New" charset="0"/>
                    <a:ea typeface="Angsana New" charset="0"/>
                    <a:cs typeface="Angsana New" charset="0"/>
                  </a:rPr>
                  <a:t>eject-proposal</a:t>
                </a:r>
                <a:endParaRPr lang="en-US" dirty="0">
                  <a:solidFill>
                    <a:schemeClr val="bg1"/>
                  </a:solidFill>
                  <a:latin typeface="Angsana New" charset="0"/>
                  <a:ea typeface="Angsana New" charset="0"/>
                  <a:cs typeface="Angsana New" charset="0"/>
                </a:endParaRPr>
              </a:p>
            </p:txBody>
          </p:sp>
          <p:sp>
            <p:nvSpPr>
              <p:cNvPr id="114" name="TextBox 113"/>
              <p:cNvSpPr txBox="1"/>
              <p:nvPr/>
            </p:nvSpPr>
            <p:spPr>
              <a:xfrm>
                <a:off x="7738550" y="3296494"/>
                <a:ext cx="80900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k</a:t>
                </a:r>
                <a:r>
                  <a:rPr lang="en-US" dirty="0" smtClean="0">
                    <a:solidFill>
                      <a:schemeClr val="bg1"/>
                    </a:solidFill>
                    <a:latin typeface="Angsana New" charset="0"/>
                    <a:ea typeface="Angsana New" charset="0"/>
                    <a:cs typeface="Angsana New" charset="0"/>
                  </a:rPr>
                  <a:t>&lt;=j</a:t>
                </a:r>
                <a:endParaRPr lang="en-US" dirty="0">
                  <a:solidFill>
                    <a:schemeClr val="bg1"/>
                  </a:solidFill>
                  <a:latin typeface="Angsana New" charset="0"/>
                  <a:ea typeface="Angsana New" charset="0"/>
                  <a:cs typeface="Angsana New" charset="0"/>
                </a:endParaRPr>
              </a:p>
            </p:txBody>
          </p:sp>
          <p:sp>
            <p:nvSpPr>
              <p:cNvPr id="115" name="TextBox 114"/>
              <p:cNvSpPr txBox="1"/>
              <p:nvPr/>
            </p:nvSpPr>
            <p:spPr>
              <a:xfrm>
                <a:off x="6535474" y="4087852"/>
                <a:ext cx="126928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a</a:t>
                </a:r>
                <a:r>
                  <a:rPr lang="en-US" dirty="0" smtClean="0">
                    <a:solidFill>
                      <a:schemeClr val="bg1"/>
                    </a:solidFill>
                    <a:latin typeface="Angsana New" charset="0"/>
                    <a:ea typeface="Angsana New" charset="0"/>
                    <a:cs typeface="Angsana New" charset="0"/>
                  </a:rPr>
                  <a:t>ccept-proposal</a:t>
                </a:r>
                <a:endParaRPr lang="en-US" dirty="0">
                  <a:solidFill>
                    <a:schemeClr val="bg1"/>
                  </a:solidFill>
                  <a:latin typeface="Angsana New" charset="0"/>
                  <a:ea typeface="Angsana New" charset="0"/>
                  <a:cs typeface="Angsana New" charset="0"/>
                </a:endParaRPr>
              </a:p>
            </p:txBody>
          </p:sp>
          <p:sp>
            <p:nvSpPr>
              <p:cNvPr id="116" name="TextBox 115"/>
              <p:cNvSpPr txBox="1"/>
              <p:nvPr/>
            </p:nvSpPr>
            <p:spPr>
              <a:xfrm>
                <a:off x="7762298" y="4101654"/>
                <a:ext cx="685745" cy="369332"/>
              </a:xfrm>
              <a:prstGeom prst="rect">
                <a:avLst/>
              </a:prstGeom>
              <a:noFill/>
            </p:spPr>
            <p:txBody>
              <a:bodyPr wrap="square" rtlCol="0">
                <a:spAutoFit/>
              </a:bodyPr>
              <a:lstStyle/>
              <a:p>
                <a:r>
                  <a:rPr lang="en-US" smtClean="0">
                    <a:solidFill>
                      <a:schemeClr val="bg1"/>
                    </a:solidFill>
                    <a:latin typeface="Angsana New" charset="0"/>
                    <a:ea typeface="Angsana New" charset="0"/>
                    <a:cs typeface="Angsana New" charset="0"/>
                  </a:rPr>
                  <a:t>l=j-k</a:t>
                </a:r>
                <a:endParaRPr lang="en-US" dirty="0">
                  <a:solidFill>
                    <a:schemeClr val="bg1"/>
                  </a:solidFill>
                  <a:latin typeface="Angsana New" charset="0"/>
                  <a:ea typeface="Angsana New" charset="0"/>
                  <a:cs typeface="Angsana New" charset="0"/>
                </a:endParaRPr>
              </a:p>
            </p:txBody>
          </p:sp>
          <p:sp>
            <p:nvSpPr>
              <p:cNvPr id="117" name="TextBox 116"/>
              <p:cNvSpPr txBox="1"/>
              <p:nvPr/>
            </p:nvSpPr>
            <p:spPr>
              <a:xfrm>
                <a:off x="6953041" y="4785596"/>
                <a:ext cx="663058" cy="369332"/>
              </a:xfrm>
              <a:prstGeom prst="rect">
                <a:avLst/>
              </a:prstGeom>
              <a:noFill/>
            </p:spPr>
            <p:txBody>
              <a:bodyPr wrap="square" rtlCol="0">
                <a:spAutoFit/>
              </a:bodyPr>
              <a:lstStyle/>
              <a:p>
                <a:r>
                  <a:rPr lang="en-US" dirty="0" smtClean="0">
                    <a:solidFill>
                      <a:schemeClr val="bg1"/>
                    </a:solidFill>
                    <a:latin typeface="Angsana New" charset="0"/>
                    <a:ea typeface="Angsana New" charset="0"/>
                    <a:cs typeface="Angsana New" charset="0"/>
                  </a:rPr>
                  <a:t>failure</a:t>
                </a:r>
                <a:endParaRPr lang="en-US" dirty="0">
                  <a:solidFill>
                    <a:schemeClr val="bg1"/>
                  </a:solidFill>
                  <a:latin typeface="Angsana New" charset="0"/>
                  <a:ea typeface="Angsana New" charset="0"/>
                  <a:cs typeface="Angsana New" charset="0"/>
                </a:endParaRPr>
              </a:p>
            </p:txBody>
          </p:sp>
          <p:sp>
            <p:nvSpPr>
              <p:cNvPr id="118" name="TextBox 117"/>
              <p:cNvSpPr txBox="1"/>
              <p:nvPr/>
            </p:nvSpPr>
            <p:spPr>
              <a:xfrm>
                <a:off x="6299122" y="5103868"/>
                <a:ext cx="177417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i</a:t>
                </a:r>
                <a:r>
                  <a:rPr lang="en-US" dirty="0" smtClean="0">
                    <a:solidFill>
                      <a:schemeClr val="bg1"/>
                    </a:solidFill>
                    <a:latin typeface="Angsana New" charset="0"/>
                    <a:ea typeface="Angsana New" charset="0"/>
                    <a:cs typeface="Angsana New" charset="0"/>
                  </a:rPr>
                  <a:t>nform-done : inform</a:t>
                </a:r>
                <a:endParaRPr lang="en-US" dirty="0">
                  <a:solidFill>
                    <a:schemeClr val="bg1"/>
                  </a:solidFill>
                  <a:latin typeface="Angsana New" charset="0"/>
                  <a:ea typeface="Angsana New" charset="0"/>
                  <a:cs typeface="Angsana New" charset="0"/>
                </a:endParaRPr>
              </a:p>
            </p:txBody>
          </p:sp>
          <p:sp>
            <p:nvSpPr>
              <p:cNvPr id="119" name="TextBox 118"/>
              <p:cNvSpPr txBox="1"/>
              <p:nvPr/>
            </p:nvSpPr>
            <p:spPr>
              <a:xfrm>
                <a:off x="6279598" y="5417920"/>
                <a:ext cx="1774176" cy="369332"/>
              </a:xfrm>
              <a:prstGeom prst="rect">
                <a:avLst/>
              </a:prstGeom>
              <a:noFill/>
            </p:spPr>
            <p:txBody>
              <a:bodyPr wrap="square" rtlCol="0">
                <a:spAutoFit/>
              </a:bodyPr>
              <a:lstStyle/>
              <a:p>
                <a:r>
                  <a:rPr lang="en-US" dirty="0" smtClean="0">
                    <a:solidFill>
                      <a:schemeClr val="bg1"/>
                    </a:solidFill>
                    <a:latin typeface="Angsana New" charset="0"/>
                    <a:ea typeface="Angsana New" charset="0"/>
                    <a:cs typeface="Angsana New" charset="0"/>
                  </a:rPr>
                  <a:t>inform-result : inform</a:t>
                </a:r>
                <a:endParaRPr lang="en-US" dirty="0">
                  <a:solidFill>
                    <a:schemeClr val="bg1"/>
                  </a:solidFill>
                  <a:latin typeface="Angsana New" charset="0"/>
                  <a:ea typeface="Angsana New" charset="0"/>
                  <a:cs typeface="Angsana New" charset="0"/>
                </a:endParaRPr>
              </a:p>
            </p:txBody>
          </p:sp>
        </p:grpSp>
      </p:grpSp>
      <p:cxnSp>
        <p:nvCxnSpPr>
          <p:cNvPr id="133" name="Straight Connector 132"/>
          <p:cNvCxnSpPr/>
          <p:nvPr/>
        </p:nvCxnSpPr>
        <p:spPr>
          <a:xfrm>
            <a:off x="1898435" y="5694816"/>
            <a:ext cx="1482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2587764" y="5077915"/>
            <a:ext cx="506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3" idx="3"/>
            <a:endCxn id="3" idx="3"/>
          </p:cNvCxnSpPr>
          <p:nvPr/>
        </p:nvCxnSpPr>
        <p:spPr>
          <a:xfrm>
            <a:off x="1280085" y="155713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831465" y="1326299"/>
            <a:ext cx="509975" cy="461665"/>
            <a:chOff x="831465" y="1326299"/>
            <a:chExt cx="509975" cy="461665"/>
          </a:xfrm>
        </p:grpSpPr>
        <p:sp>
          <p:nvSpPr>
            <p:cNvPr id="3" name="TextBox 2"/>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1</a:t>
              </a:r>
            </a:p>
          </p:txBody>
        </p:sp>
        <p:sp>
          <p:nvSpPr>
            <p:cNvPr id="141" name="Oval 140"/>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8" name="Straight Connector 7"/>
            <p:cNvCxnSpPr/>
            <p:nvPr/>
          </p:nvCxnSpPr>
          <p:spPr>
            <a:xfrm>
              <a:off x="1187620" y="1568642"/>
              <a:ext cx="153820" cy="140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42" name="Group 141"/>
          <p:cNvGrpSpPr/>
          <p:nvPr/>
        </p:nvGrpSpPr>
        <p:grpSpPr>
          <a:xfrm>
            <a:off x="783252" y="3993822"/>
            <a:ext cx="509975" cy="461665"/>
            <a:chOff x="831465" y="1326299"/>
            <a:chExt cx="509975" cy="461665"/>
          </a:xfrm>
        </p:grpSpPr>
        <p:sp>
          <p:nvSpPr>
            <p:cNvPr id="143" name="TextBox 142"/>
            <p:cNvSpPr txBox="1"/>
            <p:nvPr/>
          </p:nvSpPr>
          <p:spPr>
            <a:xfrm>
              <a:off x="857750" y="1326299"/>
              <a:ext cx="422335" cy="461665"/>
            </a:xfrm>
            <a:prstGeom prst="rect">
              <a:avLst/>
            </a:prstGeom>
            <a:noFill/>
          </p:spPr>
          <p:txBody>
            <a:bodyPr wrap="square" rtlCol="0">
              <a:spAutoFit/>
            </a:bodyPr>
            <a:lstStyle/>
            <a:p>
              <a:r>
                <a:rPr lang="en-US" sz="2400" dirty="0" smtClean="0">
                  <a:solidFill>
                    <a:schemeClr val="accent4"/>
                  </a:solidFill>
                  <a:latin typeface="Angsana New" charset="0"/>
                  <a:ea typeface="Angsana New" charset="0"/>
                  <a:cs typeface="Angsana New" charset="0"/>
                </a:rPr>
                <a:t>3</a:t>
              </a:r>
              <a:endParaRPr lang="en-US" sz="2400" dirty="0">
                <a:solidFill>
                  <a:schemeClr val="accent4"/>
                </a:solidFill>
                <a:latin typeface="Angsana New" charset="0"/>
                <a:ea typeface="Angsana New" charset="0"/>
                <a:cs typeface="Angsana New" charset="0"/>
              </a:endParaRPr>
            </a:p>
          </p:txBody>
        </p:sp>
        <p:sp>
          <p:nvSpPr>
            <p:cNvPr id="144" name="Oval 143"/>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145" name="Straight Connector 144"/>
            <p:cNvCxnSpPr/>
            <p:nvPr/>
          </p:nvCxnSpPr>
          <p:spPr>
            <a:xfrm>
              <a:off x="1187620" y="1568642"/>
              <a:ext cx="153820" cy="140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4016992" y="2594410"/>
            <a:ext cx="596001" cy="461665"/>
            <a:chOff x="684084" y="1326299"/>
            <a:chExt cx="596001" cy="461665"/>
          </a:xfrm>
        </p:grpSpPr>
        <p:sp>
          <p:nvSpPr>
            <p:cNvPr id="147" name="TextBox 146"/>
            <p:cNvSpPr txBox="1"/>
            <p:nvPr/>
          </p:nvSpPr>
          <p:spPr>
            <a:xfrm>
              <a:off x="857750" y="1326299"/>
              <a:ext cx="422335" cy="461665"/>
            </a:xfrm>
            <a:prstGeom prst="rect">
              <a:avLst/>
            </a:prstGeom>
            <a:noFill/>
          </p:spPr>
          <p:txBody>
            <a:bodyPr wrap="square" rtlCol="0">
              <a:spAutoFit/>
            </a:bodyPr>
            <a:lstStyle/>
            <a:p>
              <a:r>
                <a:rPr lang="en-US" sz="2400" dirty="0" smtClean="0">
                  <a:solidFill>
                    <a:schemeClr val="accent4"/>
                  </a:solidFill>
                  <a:latin typeface="Angsana New" charset="0"/>
                  <a:ea typeface="Angsana New" charset="0"/>
                  <a:cs typeface="Angsana New" charset="0"/>
                </a:rPr>
                <a:t>2</a:t>
              </a:r>
              <a:endParaRPr lang="en-US" sz="2400" dirty="0">
                <a:solidFill>
                  <a:schemeClr val="accent4"/>
                </a:solidFill>
                <a:latin typeface="Angsana New" charset="0"/>
                <a:ea typeface="Angsana New" charset="0"/>
                <a:cs typeface="Angsana New" charset="0"/>
              </a:endParaRPr>
            </a:p>
          </p:txBody>
        </p:sp>
        <p:sp>
          <p:nvSpPr>
            <p:cNvPr id="148" name="Oval 147"/>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149" name="Straight Connector 148"/>
            <p:cNvCxnSpPr>
              <a:stCxn id="148" idx="2"/>
            </p:cNvCxnSpPr>
            <p:nvPr/>
          </p:nvCxnSpPr>
          <p:spPr>
            <a:xfrm flipH="1">
              <a:off x="684084" y="1570043"/>
              <a:ext cx="14738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4041736" y="5221120"/>
            <a:ext cx="596001" cy="461665"/>
            <a:chOff x="684084" y="1326299"/>
            <a:chExt cx="596001" cy="461665"/>
          </a:xfrm>
        </p:grpSpPr>
        <p:sp>
          <p:nvSpPr>
            <p:cNvPr id="151" name="TextBox 150"/>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4</a:t>
              </a:r>
            </a:p>
          </p:txBody>
        </p:sp>
        <p:sp>
          <p:nvSpPr>
            <p:cNvPr id="152" name="Oval 151"/>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153" name="Straight Connector 152"/>
            <p:cNvCxnSpPr/>
            <p:nvPr/>
          </p:nvCxnSpPr>
          <p:spPr>
            <a:xfrm flipH="1">
              <a:off x="684084" y="1570043"/>
              <a:ext cx="14738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3832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480413" y="795647"/>
            <a:ext cx="5821439" cy="55162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lgn="just">
              <a:lnSpc>
                <a:spcPct val="100000"/>
              </a:lnSpc>
              <a:spcBef>
                <a:spcPts val="0"/>
              </a:spcBef>
              <a:buNone/>
            </a:pPr>
            <a:r>
              <a:rPr lang="en-GB" dirty="0" smtClean="0">
                <a:solidFill>
                  <a:schemeClr val="bg1">
                    <a:lumMod val="95000"/>
                  </a:schemeClr>
                </a:solidFill>
                <a:latin typeface="Angsana New" charset="0"/>
                <a:ea typeface="Angsana New" charset="0"/>
                <a:cs typeface="Angsana New" charset="0"/>
              </a:rPr>
              <a:t>Proposals are binding on the participant, which means, once the </a:t>
            </a:r>
            <a:r>
              <a:rPr lang="en-GB" dirty="0" smtClean="0">
                <a:solidFill>
                  <a:schemeClr val="accent4">
                    <a:lumMod val="20000"/>
                    <a:lumOff val="80000"/>
                  </a:schemeClr>
                </a:solidFill>
                <a:latin typeface="Angsana New" charset="0"/>
                <a:ea typeface="Angsana New" charset="0"/>
                <a:cs typeface="Angsana New" charset="0"/>
              </a:rPr>
              <a:t>Car </a:t>
            </a:r>
            <a:r>
              <a:rPr lang="en-GB" dirty="0" smtClean="0">
                <a:solidFill>
                  <a:schemeClr val="bg1">
                    <a:lumMod val="95000"/>
                  </a:schemeClr>
                </a:solidFill>
                <a:latin typeface="Angsana New" charset="0"/>
                <a:ea typeface="Angsana New" charset="0"/>
                <a:cs typeface="Angsana New" charset="0"/>
              </a:rPr>
              <a:t>accepts the proposal, the </a:t>
            </a:r>
            <a:r>
              <a:rPr lang="en-GB" dirty="0" smtClean="0">
                <a:solidFill>
                  <a:schemeClr val="accent4">
                    <a:lumMod val="20000"/>
                    <a:lumOff val="80000"/>
                  </a:schemeClr>
                </a:solidFill>
                <a:latin typeface="Angsana New" charset="0"/>
                <a:ea typeface="Angsana New" charset="0"/>
                <a:cs typeface="Angsana New" charset="0"/>
              </a:rPr>
              <a:t>Parking Lot </a:t>
            </a:r>
            <a:r>
              <a:rPr lang="en-GB" dirty="0" smtClean="0">
                <a:solidFill>
                  <a:schemeClr val="bg1">
                    <a:lumMod val="95000"/>
                  </a:schemeClr>
                </a:solidFill>
                <a:latin typeface="Angsana New" charset="0"/>
                <a:ea typeface="Angsana New" charset="0"/>
                <a:cs typeface="Angsana New" charset="0"/>
              </a:rPr>
              <a:t>must perform the task.</a:t>
            </a:r>
          </a:p>
          <a:p>
            <a:pPr marL="0" lvl="0" indent="0" algn="just">
              <a:lnSpc>
                <a:spcPct val="100000"/>
              </a:lnSpc>
              <a:spcBef>
                <a:spcPts val="0"/>
              </a:spcBef>
              <a:buNone/>
            </a:pPr>
            <a:r>
              <a:rPr lang="en-GB" dirty="0" smtClean="0">
                <a:solidFill>
                  <a:schemeClr val="bg1">
                    <a:lumMod val="95000"/>
                  </a:schemeClr>
                </a:solidFill>
                <a:latin typeface="Angsana New" charset="0"/>
                <a:ea typeface="Angsana New" charset="0"/>
                <a:cs typeface="Angsana New" charset="0"/>
              </a:rPr>
              <a:t>Once the </a:t>
            </a:r>
            <a:r>
              <a:rPr lang="en-GB" dirty="0" smtClean="0">
                <a:solidFill>
                  <a:schemeClr val="accent4">
                    <a:lumMod val="20000"/>
                    <a:lumOff val="80000"/>
                  </a:schemeClr>
                </a:solidFill>
                <a:latin typeface="Angsana New" charset="0"/>
                <a:ea typeface="Angsana New" charset="0"/>
                <a:cs typeface="Angsana New" charset="0"/>
              </a:rPr>
              <a:t>Parking Lot </a:t>
            </a:r>
            <a:r>
              <a:rPr lang="en-GB" dirty="0" smtClean="0">
                <a:solidFill>
                  <a:schemeClr val="bg1">
                    <a:lumMod val="95000"/>
                  </a:schemeClr>
                </a:solidFill>
                <a:latin typeface="Angsana New" charset="0"/>
                <a:ea typeface="Angsana New" charset="0"/>
                <a:cs typeface="Angsana New" charset="0"/>
              </a:rPr>
              <a:t>has completed its task (</a:t>
            </a:r>
            <a:r>
              <a:rPr lang="en-GB" dirty="0" smtClean="0">
                <a:solidFill>
                  <a:schemeClr val="accent4">
                    <a:lumMod val="20000"/>
                    <a:lumOff val="80000"/>
                  </a:schemeClr>
                </a:solidFill>
                <a:latin typeface="Angsana New" charset="0"/>
                <a:ea typeface="Angsana New" charset="0"/>
                <a:cs typeface="Angsana New" charset="0"/>
              </a:rPr>
              <a:t>Car</a:t>
            </a:r>
            <a:r>
              <a:rPr lang="en-GB" dirty="0" smtClean="0">
                <a:solidFill>
                  <a:schemeClr val="bg1">
                    <a:lumMod val="95000"/>
                  </a:schemeClr>
                </a:solidFill>
                <a:latin typeface="Angsana New" charset="0"/>
                <a:ea typeface="Angsana New" charset="0"/>
                <a:cs typeface="Angsana New" charset="0"/>
              </a:rPr>
              <a:t> is parked), it sends a completion message to the </a:t>
            </a:r>
            <a:r>
              <a:rPr lang="en-GB" dirty="0" smtClean="0">
                <a:solidFill>
                  <a:schemeClr val="accent4">
                    <a:lumMod val="20000"/>
                    <a:lumOff val="80000"/>
                  </a:schemeClr>
                </a:solidFill>
                <a:latin typeface="Angsana New" charset="0"/>
                <a:ea typeface="Angsana New" charset="0"/>
                <a:cs typeface="Angsana New" charset="0"/>
              </a:rPr>
              <a:t>Car </a:t>
            </a:r>
            <a:r>
              <a:rPr lang="en-GB" dirty="0" smtClean="0">
                <a:solidFill>
                  <a:schemeClr val="bg1">
                    <a:lumMod val="95000"/>
                  </a:schemeClr>
                </a:solidFill>
                <a:latin typeface="Angsana New" charset="0"/>
                <a:ea typeface="Angsana New" charset="0"/>
                <a:cs typeface="Angsana New" charset="0"/>
              </a:rPr>
              <a:t>(inform-done : inform).</a:t>
            </a:r>
            <a:endParaRPr lang="en-GB" dirty="0">
              <a:solidFill>
                <a:schemeClr val="bg1">
                  <a:lumMod val="95000"/>
                </a:schemeClr>
              </a:solidFill>
              <a:latin typeface="Angsana New" charset="0"/>
              <a:ea typeface="Angsana New" charset="0"/>
              <a:cs typeface="Angsana New" charset="0"/>
            </a:endParaRPr>
          </a:p>
        </p:txBody>
      </p:sp>
      <p:sp>
        <p:nvSpPr>
          <p:cNvPr id="85" name="Oval 84"/>
          <p:cNvSpPr/>
          <p:nvPr/>
        </p:nvSpPr>
        <p:spPr>
          <a:xfrm>
            <a:off x="5149698" y="2171178"/>
            <a:ext cx="350729" cy="377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Angsana New" charset="0"/>
                <a:ea typeface="Angsana New" charset="0"/>
                <a:cs typeface="Angsana New" charset="0"/>
              </a:rPr>
              <a:t>4</a:t>
            </a:r>
            <a:endParaRPr lang="en-US" sz="2400" dirty="0">
              <a:latin typeface="Angsana New" charset="0"/>
              <a:ea typeface="Angsana New" charset="0"/>
              <a:cs typeface="Angsana New" charset="0"/>
            </a:endParaRPr>
          </a:p>
        </p:txBody>
      </p:sp>
      <p:cxnSp>
        <p:nvCxnSpPr>
          <p:cNvPr id="193" name="Straight Connector 192"/>
          <p:cNvCxnSpPr/>
          <p:nvPr/>
        </p:nvCxnSpPr>
        <p:spPr>
          <a:xfrm flipH="1">
            <a:off x="3845524" y="1128156"/>
            <a:ext cx="22763" cy="514103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H="1">
            <a:off x="1451657" y="1128157"/>
            <a:ext cx="7918" cy="518374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flipV="1">
            <a:off x="1451658" y="1690689"/>
            <a:ext cx="24166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a:off x="3448692" y="2873870"/>
            <a:ext cx="4195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Elbow Connector 196"/>
          <p:cNvCxnSpPr/>
          <p:nvPr/>
        </p:nvCxnSpPr>
        <p:spPr>
          <a:xfrm rot="10800000">
            <a:off x="1513014" y="2419244"/>
            <a:ext cx="1721922" cy="454627"/>
          </a:xfrm>
          <a:prstGeom prst="bentConnector3">
            <a:avLst>
              <a:gd name="adj1" fmla="val -52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8" name="Elbow Connector 197"/>
          <p:cNvCxnSpPr/>
          <p:nvPr/>
        </p:nvCxnSpPr>
        <p:spPr>
          <a:xfrm rot="5400000">
            <a:off x="2179166" y="2258187"/>
            <a:ext cx="434151" cy="189114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flipV="1">
            <a:off x="1513013" y="4251366"/>
            <a:ext cx="27362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Elbow Connector 199"/>
          <p:cNvCxnSpPr/>
          <p:nvPr/>
        </p:nvCxnSpPr>
        <p:spPr>
          <a:xfrm rot="5400000" flipH="1" flipV="1">
            <a:off x="2765370" y="3052457"/>
            <a:ext cx="214241" cy="1957948"/>
          </a:xfrm>
          <a:prstGeom prst="bentConnector3">
            <a:avLst>
              <a:gd name="adj1" fmla="val 2067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200"/>
          <p:cNvCxnSpPr/>
          <p:nvPr/>
        </p:nvCxnSpPr>
        <p:spPr>
          <a:xfrm rot="16200000" flipH="1">
            <a:off x="2730708" y="3526989"/>
            <a:ext cx="288017" cy="19624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flipH="1">
            <a:off x="3555570" y="5510151"/>
            <a:ext cx="3003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Elbow Connector 202"/>
          <p:cNvCxnSpPr/>
          <p:nvPr/>
        </p:nvCxnSpPr>
        <p:spPr>
          <a:xfrm rot="16200000" flipV="1">
            <a:off x="2388621" y="4337263"/>
            <a:ext cx="184465"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Elbow Connector 203"/>
          <p:cNvCxnSpPr/>
          <p:nvPr/>
        </p:nvCxnSpPr>
        <p:spPr>
          <a:xfrm rot="5400000">
            <a:off x="2380346" y="4755634"/>
            <a:ext cx="201014"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flipH="1" flipV="1">
            <a:off x="1513013" y="5500885"/>
            <a:ext cx="1828801" cy="9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6" name="Group 205"/>
          <p:cNvGrpSpPr/>
          <p:nvPr/>
        </p:nvGrpSpPr>
        <p:grpSpPr>
          <a:xfrm>
            <a:off x="669866" y="795647"/>
            <a:ext cx="3988130" cy="5381316"/>
            <a:chOff x="5051029" y="703417"/>
            <a:chExt cx="3988130" cy="5381316"/>
          </a:xfrm>
        </p:grpSpPr>
        <p:grpSp>
          <p:nvGrpSpPr>
            <p:cNvPr id="207" name="Group 206"/>
            <p:cNvGrpSpPr/>
            <p:nvPr/>
          </p:nvGrpSpPr>
          <p:grpSpPr>
            <a:xfrm>
              <a:off x="5051029" y="703417"/>
              <a:ext cx="3988130" cy="5381316"/>
              <a:chOff x="665018" y="795646"/>
              <a:chExt cx="3988130" cy="5381316"/>
            </a:xfrm>
          </p:grpSpPr>
          <p:grpSp>
            <p:nvGrpSpPr>
              <p:cNvPr id="223" name="Group 222"/>
              <p:cNvGrpSpPr/>
              <p:nvPr/>
            </p:nvGrpSpPr>
            <p:grpSpPr>
              <a:xfrm>
                <a:off x="665018" y="795646"/>
                <a:ext cx="3988130" cy="5381316"/>
                <a:chOff x="665018" y="795646"/>
                <a:chExt cx="3988130" cy="5381316"/>
              </a:xfrm>
            </p:grpSpPr>
            <p:sp>
              <p:nvSpPr>
                <p:cNvPr id="228" name="Rectangle 227"/>
                <p:cNvSpPr/>
                <p:nvPr/>
              </p:nvSpPr>
              <p:spPr>
                <a:xfrm>
                  <a:off x="665018" y="795647"/>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ngsana New" charset="0"/>
                      <a:ea typeface="Angsana New" charset="0"/>
                      <a:cs typeface="Angsana New" charset="0"/>
                    </a:rPr>
                    <a:t>Initiator</a:t>
                  </a:r>
                  <a:endParaRPr lang="en-US" sz="2000" dirty="0">
                    <a:latin typeface="Angsana New" charset="0"/>
                    <a:ea typeface="Angsana New" charset="0"/>
                    <a:cs typeface="Angsana New" charset="0"/>
                  </a:endParaRPr>
                </a:p>
              </p:txBody>
            </p:sp>
            <p:sp>
              <p:nvSpPr>
                <p:cNvPr id="229" name="Rectangle 228"/>
                <p:cNvSpPr/>
                <p:nvPr/>
              </p:nvSpPr>
              <p:spPr>
                <a:xfrm>
                  <a:off x="3073730" y="795646"/>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ngsana New" charset="0"/>
                      <a:ea typeface="Angsana New" charset="0"/>
                      <a:cs typeface="Angsana New" charset="0"/>
                    </a:rPr>
                    <a:t>Participant</a:t>
                  </a:r>
                  <a:endParaRPr lang="en-US" sz="2000" dirty="0">
                    <a:latin typeface="Angsana New" charset="0"/>
                    <a:ea typeface="Angsana New" charset="0"/>
                    <a:cs typeface="Angsana New" charset="0"/>
                  </a:endParaRPr>
                </a:p>
              </p:txBody>
            </p:sp>
            <p:sp>
              <p:nvSpPr>
                <p:cNvPr id="230" name="Rectangle 229"/>
                <p:cNvSpPr/>
                <p:nvPr/>
              </p:nvSpPr>
              <p:spPr>
                <a:xfrm flipH="1">
                  <a:off x="3794166" y="1690688"/>
                  <a:ext cx="138545" cy="1183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flipH="1">
                  <a:off x="1385454" y="1282371"/>
                  <a:ext cx="122712" cy="408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p:cNvSpPr/>
                <p:nvPr/>
              </p:nvSpPr>
              <p:spPr>
                <a:xfrm flipH="1">
                  <a:off x="1395350" y="2320914"/>
                  <a:ext cx="112816" cy="196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p:cNvSpPr/>
                <p:nvPr/>
              </p:nvSpPr>
              <p:spPr>
                <a:xfrm flipH="1">
                  <a:off x="1383474" y="3420835"/>
                  <a:ext cx="124691" cy="2756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flipH="1">
                  <a:off x="3785260" y="3924309"/>
                  <a:ext cx="122712" cy="338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flipH="1">
                  <a:off x="3794166" y="4652198"/>
                  <a:ext cx="113806" cy="857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 name="Group 223"/>
              <p:cNvGrpSpPr/>
              <p:nvPr/>
            </p:nvGrpSpPr>
            <p:grpSpPr>
              <a:xfrm>
                <a:off x="1781790" y="2761053"/>
                <a:ext cx="1768932" cy="2861912"/>
                <a:chOff x="1781790" y="2761053"/>
                <a:chExt cx="1768932" cy="2861912"/>
              </a:xfrm>
            </p:grpSpPr>
            <p:sp>
              <p:nvSpPr>
                <p:cNvPr id="225" name="Diamond 224"/>
                <p:cNvSpPr/>
                <p:nvPr/>
              </p:nvSpPr>
              <p:spPr>
                <a:xfrm>
                  <a:off x="3230088" y="2761053"/>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Diamond 225"/>
                <p:cNvSpPr/>
                <p:nvPr/>
              </p:nvSpPr>
              <p:spPr>
                <a:xfrm>
                  <a:off x="1781790" y="4138550"/>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Diamond 226"/>
                <p:cNvSpPr/>
                <p:nvPr/>
              </p:nvSpPr>
              <p:spPr>
                <a:xfrm>
                  <a:off x="3336966" y="5397334"/>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8" name="Group 207"/>
            <p:cNvGrpSpPr/>
            <p:nvPr/>
          </p:nvGrpSpPr>
          <p:grpSpPr>
            <a:xfrm>
              <a:off x="5888905" y="1264954"/>
              <a:ext cx="2658646" cy="4522298"/>
              <a:chOff x="5888905" y="1264954"/>
              <a:chExt cx="2658646" cy="4522298"/>
            </a:xfrm>
          </p:grpSpPr>
          <p:sp>
            <p:nvSpPr>
              <p:cNvPr id="209" name="TextBox 208"/>
              <p:cNvSpPr txBox="1"/>
              <p:nvPr/>
            </p:nvSpPr>
            <p:spPr>
              <a:xfrm>
                <a:off x="6801126" y="1264954"/>
                <a:ext cx="471043" cy="369332"/>
              </a:xfrm>
              <a:prstGeom prst="rect">
                <a:avLst/>
              </a:prstGeom>
              <a:noFill/>
            </p:spPr>
            <p:txBody>
              <a:bodyPr wrap="square" rtlCol="0">
                <a:spAutoFit/>
              </a:bodyPr>
              <a:lstStyle/>
              <a:p>
                <a:r>
                  <a:rPr lang="en-US" dirty="0" err="1" smtClean="0">
                    <a:solidFill>
                      <a:schemeClr val="bg1"/>
                    </a:solidFill>
                    <a:latin typeface="Angsana New" charset="0"/>
                    <a:ea typeface="Angsana New" charset="0"/>
                    <a:cs typeface="Angsana New" charset="0"/>
                  </a:rPr>
                  <a:t>cfp</a:t>
                </a:r>
                <a:endParaRPr lang="en-US" dirty="0">
                  <a:solidFill>
                    <a:schemeClr val="bg1"/>
                  </a:solidFill>
                  <a:latin typeface="Angsana New" charset="0"/>
                  <a:ea typeface="Angsana New" charset="0"/>
                  <a:cs typeface="Angsana New" charset="0"/>
                </a:endParaRPr>
              </a:p>
            </p:txBody>
          </p:sp>
          <p:sp>
            <p:nvSpPr>
              <p:cNvPr id="210" name="TextBox 209"/>
              <p:cNvSpPr txBox="1"/>
              <p:nvPr/>
            </p:nvSpPr>
            <p:spPr>
              <a:xfrm>
                <a:off x="7915217" y="1280236"/>
                <a:ext cx="471043"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m</a:t>
                </a:r>
                <a:endParaRPr lang="en-US" dirty="0">
                  <a:solidFill>
                    <a:schemeClr val="bg1"/>
                  </a:solidFill>
                  <a:latin typeface="Angsana New" charset="0"/>
                  <a:ea typeface="Angsana New" charset="0"/>
                  <a:cs typeface="Angsana New" charset="0"/>
                </a:endParaRPr>
              </a:p>
            </p:txBody>
          </p:sp>
          <p:sp>
            <p:nvSpPr>
              <p:cNvPr id="211" name="TextBox 210"/>
              <p:cNvSpPr txBox="1"/>
              <p:nvPr/>
            </p:nvSpPr>
            <p:spPr>
              <a:xfrm>
                <a:off x="5899070" y="1965775"/>
                <a:ext cx="772446" cy="369332"/>
              </a:xfrm>
              <a:prstGeom prst="rect">
                <a:avLst/>
              </a:prstGeom>
              <a:noFill/>
            </p:spPr>
            <p:txBody>
              <a:bodyPr wrap="square" rtlCol="0">
                <a:spAutoFit/>
              </a:bodyPr>
              <a:lstStyle/>
              <a:p>
                <a:r>
                  <a:rPr lang="en-US" dirty="0" err="1" smtClean="0">
                    <a:solidFill>
                      <a:schemeClr val="bg1"/>
                    </a:solidFill>
                    <a:latin typeface="Angsana New" charset="0"/>
                    <a:ea typeface="Angsana New" charset="0"/>
                    <a:cs typeface="Angsana New" charset="0"/>
                  </a:rPr>
                  <a:t>i</a:t>
                </a:r>
                <a:r>
                  <a:rPr lang="en-US" dirty="0" smtClean="0">
                    <a:solidFill>
                      <a:schemeClr val="bg1"/>
                    </a:solidFill>
                    <a:latin typeface="Angsana New" charset="0"/>
                    <a:ea typeface="Angsana New" charset="0"/>
                    <a:cs typeface="Angsana New" charset="0"/>
                  </a:rPr>
                  <a:t>&lt;=n</a:t>
                </a:r>
                <a:endParaRPr lang="en-US" dirty="0">
                  <a:solidFill>
                    <a:schemeClr val="bg1"/>
                  </a:solidFill>
                  <a:latin typeface="Angsana New" charset="0"/>
                  <a:ea typeface="Angsana New" charset="0"/>
                  <a:cs typeface="Angsana New" charset="0"/>
                </a:endParaRPr>
              </a:p>
            </p:txBody>
          </p:sp>
          <p:sp>
            <p:nvSpPr>
              <p:cNvPr id="212" name="TextBox 211"/>
              <p:cNvSpPr txBox="1"/>
              <p:nvPr/>
            </p:nvSpPr>
            <p:spPr>
              <a:xfrm>
                <a:off x="6683886" y="1976304"/>
                <a:ext cx="682901" cy="369332"/>
              </a:xfrm>
              <a:prstGeom prst="rect">
                <a:avLst/>
              </a:prstGeom>
              <a:noFill/>
            </p:spPr>
            <p:txBody>
              <a:bodyPr wrap="square" rtlCol="0">
                <a:spAutoFit/>
              </a:bodyPr>
              <a:lstStyle/>
              <a:p>
                <a:r>
                  <a:rPr lang="en-US" dirty="0" smtClean="0">
                    <a:solidFill>
                      <a:schemeClr val="bg1"/>
                    </a:solidFill>
                    <a:latin typeface="Angsana New" charset="0"/>
                    <a:ea typeface="Angsana New" charset="0"/>
                    <a:cs typeface="Angsana New" charset="0"/>
                  </a:rPr>
                  <a:t>refuse</a:t>
                </a:r>
                <a:endParaRPr lang="en-US" dirty="0">
                  <a:solidFill>
                    <a:schemeClr val="bg1"/>
                  </a:solidFill>
                  <a:latin typeface="Angsana New" charset="0"/>
                  <a:ea typeface="Angsana New" charset="0"/>
                  <a:cs typeface="Angsana New" charset="0"/>
                </a:endParaRPr>
              </a:p>
            </p:txBody>
          </p:sp>
          <p:sp>
            <p:nvSpPr>
              <p:cNvPr id="213" name="TextBox 212"/>
              <p:cNvSpPr txBox="1"/>
              <p:nvPr/>
            </p:nvSpPr>
            <p:spPr>
              <a:xfrm>
                <a:off x="7738550" y="1888981"/>
                <a:ext cx="506215" cy="923330"/>
              </a:xfrm>
              <a:prstGeom prst="rect">
                <a:avLst/>
              </a:prstGeom>
              <a:noFill/>
            </p:spPr>
            <p:txBody>
              <a:bodyPr wrap="square" rtlCol="0">
                <a:spAutoFit/>
              </a:bodyPr>
              <a:lstStyle/>
              <a:p>
                <a:r>
                  <a:rPr lang="en-US" dirty="0" smtClean="0">
                    <a:solidFill>
                      <a:schemeClr val="bg1"/>
                    </a:solidFill>
                    <a:latin typeface="Angsana New" charset="0"/>
                    <a:ea typeface="Angsana New" charset="0"/>
                    <a:cs typeface="Angsana New" charset="0"/>
                  </a:rPr>
                  <a:t>n deadline</a:t>
                </a:r>
                <a:endParaRPr lang="en-US" dirty="0">
                  <a:solidFill>
                    <a:schemeClr val="bg1"/>
                  </a:solidFill>
                  <a:latin typeface="Angsana New" charset="0"/>
                  <a:ea typeface="Angsana New" charset="0"/>
                  <a:cs typeface="Angsana New" charset="0"/>
                </a:endParaRPr>
              </a:p>
            </p:txBody>
          </p:sp>
          <p:sp>
            <p:nvSpPr>
              <p:cNvPr id="214" name="TextBox 213"/>
              <p:cNvSpPr txBox="1"/>
              <p:nvPr/>
            </p:nvSpPr>
            <p:spPr>
              <a:xfrm>
                <a:off x="6671516" y="2779871"/>
                <a:ext cx="804111" cy="369332"/>
              </a:xfrm>
              <a:prstGeom prst="rect">
                <a:avLst/>
              </a:prstGeom>
              <a:noFill/>
            </p:spPr>
            <p:txBody>
              <a:bodyPr wrap="square" rtlCol="0">
                <a:spAutoFit/>
              </a:bodyPr>
              <a:lstStyle/>
              <a:p>
                <a:r>
                  <a:rPr lang="en-US" smtClean="0">
                    <a:solidFill>
                      <a:schemeClr val="bg1"/>
                    </a:solidFill>
                    <a:latin typeface="Angsana New" charset="0"/>
                    <a:ea typeface="Angsana New" charset="0"/>
                    <a:cs typeface="Angsana New" charset="0"/>
                  </a:rPr>
                  <a:t>propose</a:t>
                </a:r>
                <a:endParaRPr lang="en-US" dirty="0">
                  <a:solidFill>
                    <a:schemeClr val="bg1"/>
                  </a:solidFill>
                  <a:latin typeface="Angsana New" charset="0"/>
                  <a:ea typeface="Angsana New" charset="0"/>
                  <a:cs typeface="Angsana New" charset="0"/>
                </a:endParaRPr>
              </a:p>
            </p:txBody>
          </p:sp>
          <p:sp>
            <p:nvSpPr>
              <p:cNvPr id="215" name="TextBox 214"/>
              <p:cNvSpPr txBox="1"/>
              <p:nvPr/>
            </p:nvSpPr>
            <p:spPr>
              <a:xfrm>
                <a:off x="5888905" y="2763177"/>
                <a:ext cx="74071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j</a:t>
                </a:r>
                <a:r>
                  <a:rPr lang="en-US" dirty="0" smtClean="0">
                    <a:solidFill>
                      <a:schemeClr val="bg1"/>
                    </a:solidFill>
                    <a:latin typeface="Angsana New" charset="0"/>
                    <a:ea typeface="Angsana New" charset="0"/>
                    <a:cs typeface="Angsana New" charset="0"/>
                  </a:rPr>
                  <a:t>=n-</a:t>
                </a:r>
                <a:r>
                  <a:rPr lang="en-US" dirty="0" err="1" smtClean="0">
                    <a:solidFill>
                      <a:schemeClr val="bg1"/>
                    </a:solidFill>
                    <a:latin typeface="Angsana New" charset="0"/>
                    <a:ea typeface="Angsana New" charset="0"/>
                    <a:cs typeface="Angsana New" charset="0"/>
                  </a:rPr>
                  <a:t>i</a:t>
                </a:r>
                <a:endParaRPr lang="en-US" dirty="0">
                  <a:solidFill>
                    <a:schemeClr val="bg1"/>
                  </a:solidFill>
                  <a:latin typeface="Angsana New" charset="0"/>
                  <a:ea typeface="Angsana New" charset="0"/>
                  <a:cs typeface="Angsana New" charset="0"/>
                </a:endParaRPr>
              </a:p>
            </p:txBody>
          </p:sp>
          <p:sp>
            <p:nvSpPr>
              <p:cNvPr id="216" name="TextBox 215"/>
              <p:cNvSpPr txBox="1"/>
              <p:nvPr/>
            </p:nvSpPr>
            <p:spPr>
              <a:xfrm>
                <a:off x="6540435" y="3260829"/>
                <a:ext cx="1162434"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r</a:t>
                </a:r>
                <a:r>
                  <a:rPr lang="en-US" dirty="0" smtClean="0">
                    <a:solidFill>
                      <a:schemeClr val="bg1"/>
                    </a:solidFill>
                    <a:latin typeface="Angsana New" charset="0"/>
                    <a:ea typeface="Angsana New" charset="0"/>
                    <a:cs typeface="Angsana New" charset="0"/>
                  </a:rPr>
                  <a:t>eject-proposal</a:t>
                </a:r>
                <a:endParaRPr lang="en-US" dirty="0">
                  <a:solidFill>
                    <a:schemeClr val="bg1"/>
                  </a:solidFill>
                  <a:latin typeface="Angsana New" charset="0"/>
                  <a:ea typeface="Angsana New" charset="0"/>
                  <a:cs typeface="Angsana New" charset="0"/>
                </a:endParaRPr>
              </a:p>
            </p:txBody>
          </p:sp>
          <p:sp>
            <p:nvSpPr>
              <p:cNvPr id="217" name="TextBox 216"/>
              <p:cNvSpPr txBox="1"/>
              <p:nvPr/>
            </p:nvSpPr>
            <p:spPr>
              <a:xfrm>
                <a:off x="7738550" y="3296494"/>
                <a:ext cx="80900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k</a:t>
                </a:r>
                <a:r>
                  <a:rPr lang="en-US" dirty="0" smtClean="0">
                    <a:solidFill>
                      <a:schemeClr val="bg1"/>
                    </a:solidFill>
                    <a:latin typeface="Angsana New" charset="0"/>
                    <a:ea typeface="Angsana New" charset="0"/>
                    <a:cs typeface="Angsana New" charset="0"/>
                  </a:rPr>
                  <a:t>&lt;=j</a:t>
                </a:r>
                <a:endParaRPr lang="en-US" dirty="0">
                  <a:solidFill>
                    <a:schemeClr val="bg1"/>
                  </a:solidFill>
                  <a:latin typeface="Angsana New" charset="0"/>
                  <a:ea typeface="Angsana New" charset="0"/>
                  <a:cs typeface="Angsana New" charset="0"/>
                </a:endParaRPr>
              </a:p>
            </p:txBody>
          </p:sp>
          <p:sp>
            <p:nvSpPr>
              <p:cNvPr id="218" name="TextBox 217"/>
              <p:cNvSpPr txBox="1"/>
              <p:nvPr/>
            </p:nvSpPr>
            <p:spPr>
              <a:xfrm>
                <a:off x="6535474" y="4087852"/>
                <a:ext cx="126928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a</a:t>
                </a:r>
                <a:r>
                  <a:rPr lang="en-US" dirty="0" smtClean="0">
                    <a:solidFill>
                      <a:schemeClr val="bg1"/>
                    </a:solidFill>
                    <a:latin typeface="Angsana New" charset="0"/>
                    <a:ea typeface="Angsana New" charset="0"/>
                    <a:cs typeface="Angsana New" charset="0"/>
                  </a:rPr>
                  <a:t>ccept-proposal</a:t>
                </a:r>
                <a:endParaRPr lang="en-US" dirty="0">
                  <a:solidFill>
                    <a:schemeClr val="bg1"/>
                  </a:solidFill>
                  <a:latin typeface="Angsana New" charset="0"/>
                  <a:ea typeface="Angsana New" charset="0"/>
                  <a:cs typeface="Angsana New" charset="0"/>
                </a:endParaRPr>
              </a:p>
            </p:txBody>
          </p:sp>
          <p:sp>
            <p:nvSpPr>
              <p:cNvPr id="219" name="TextBox 218"/>
              <p:cNvSpPr txBox="1"/>
              <p:nvPr/>
            </p:nvSpPr>
            <p:spPr>
              <a:xfrm>
                <a:off x="7762298" y="4101654"/>
                <a:ext cx="685745" cy="369332"/>
              </a:xfrm>
              <a:prstGeom prst="rect">
                <a:avLst/>
              </a:prstGeom>
              <a:noFill/>
            </p:spPr>
            <p:txBody>
              <a:bodyPr wrap="square" rtlCol="0">
                <a:spAutoFit/>
              </a:bodyPr>
              <a:lstStyle/>
              <a:p>
                <a:r>
                  <a:rPr lang="en-US" smtClean="0">
                    <a:solidFill>
                      <a:schemeClr val="bg1"/>
                    </a:solidFill>
                    <a:latin typeface="Angsana New" charset="0"/>
                    <a:ea typeface="Angsana New" charset="0"/>
                    <a:cs typeface="Angsana New" charset="0"/>
                  </a:rPr>
                  <a:t>l=j-k</a:t>
                </a:r>
                <a:endParaRPr lang="en-US" dirty="0">
                  <a:solidFill>
                    <a:schemeClr val="bg1"/>
                  </a:solidFill>
                  <a:latin typeface="Angsana New" charset="0"/>
                  <a:ea typeface="Angsana New" charset="0"/>
                  <a:cs typeface="Angsana New" charset="0"/>
                </a:endParaRPr>
              </a:p>
            </p:txBody>
          </p:sp>
          <p:sp>
            <p:nvSpPr>
              <p:cNvPr id="220" name="TextBox 219"/>
              <p:cNvSpPr txBox="1"/>
              <p:nvPr/>
            </p:nvSpPr>
            <p:spPr>
              <a:xfrm>
                <a:off x="6953041" y="4785596"/>
                <a:ext cx="663058" cy="369332"/>
              </a:xfrm>
              <a:prstGeom prst="rect">
                <a:avLst/>
              </a:prstGeom>
              <a:noFill/>
            </p:spPr>
            <p:txBody>
              <a:bodyPr wrap="square" rtlCol="0">
                <a:spAutoFit/>
              </a:bodyPr>
              <a:lstStyle/>
              <a:p>
                <a:r>
                  <a:rPr lang="en-US" dirty="0" smtClean="0">
                    <a:solidFill>
                      <a:schemeClr val="bg1"/>
                    </a:solidFill>
                    <a:latin typeface="Angsana New" charset="0"/>
                    <a:ea typeface="Angsana New" charset="0"/>
                    <a:cs typeface="Angsana New" charset="0"/>
                  </a:rPr>
                  <a:t>failure</a:t>
                </a:r>
                <a:endParaRPr lang="en-US" dirty="0">
                  <a:solidFill>
                    <a:schemeClr val="bg1"/>
                  </a:solidFill>
                  <a:latin typeface="Angsana New" charset="0"/>
                  <a:ea typeface="Angsana New" charset="0"/>
                  <a:cs typeface="Angsana New" charset="0"/>
                </a:endParaRPr>
              </a:p>
            </p:txBody>
          </p:sp>
          <p:sp>
            <p:nvSpPr>
              <p:cNvPr id="221" name="TextBox 220"/>
              <p:cNvSpPr txBox="1"/>
              <p:nvPr/>
            </p:nvSpPr>
            <p:spPr>
              <a:xfrm>
                <a:off x="6299122" y="5103868"/>
                <a:ext cx="177417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i</a:t>
                </a:r>
                <a:r>
                  <a:rPr lang="en-US" dirty="0" smtClean="0">
                    <a:solidFill>
                      <a:schemeClr val="bg1"/>
                    </a:solidFill>
                    <a:latin typeface="Angsana New" charset="0"/>
                    <a:ea typeface="Angsana New" charset="0"/>
                    <a:cs typeface="Angsana New" charset="0"/>
                  </a:rPr>
                  <a:t>nform-done : inform</a:t>
                </a:r>
                <a:endParaRPr lang="en-US" dirty="0">
                  <a:solidFill>
                    <a:schemeClr val="bg1"/>
                  </a:solidFill>
                  <a:latin typeface="Angsana New" charset="0"/>
                  <a:ea typeface="Angsana New" charset="0"/>
                  <a:cs typeface="Angsana New" charset="0"/>
                </a:endParaRPr>
              </a:p>
            </p:txBody>
          </p:sp>
          <p:sp>
            <p:nvSpPr>
              <p:cNvPr id="222" name="TextBox 221"/>
              <p:cNvSpPr txBox="1"/>
              <p:nvPr/>
            </p:nvSpPr>
            <p:spPr>
              <a:xfrm>
                <a:off x="6279598" y="5417920"/>
                <a:ext cx="1774176" cy="369332"/>
              </a:xfrm>
              <a:prstGeom prst="rect">
                <a:avLst/>
              </a:prstGeom>
              <a:noFill/>
            </p:spPr>
            <p:txBody>
              <a:bodyPr wrap="square" rtlCol="0">
                <a:spAutoFit/>
              </a:bodyPr>
              <a:lstStyle/>
              <a:p>
                <a:r>
                  <a:rPr lang="en-US" dirty="0" smtClean="0">
                    <a:solidFill>
                      <a:schemeClr val="bg1"/>
                    </a:solidFill>
                    <a:latin typeface="Angsana New" charset="0"/>
                    <a:ea typeface="Angsana New" charset="0"/>
                    <a:cs typeface="Angsana New" charset="0"/>
                  </a:rPr>
                  <a:t>inform-result : inform</a:t>
                </a:r>
                <a:endParaRPr lang="en-US" dirty="0">
                  <a:solidFill>
                    <a:schemeClr val="bg1"/>
                  </a:solidFill>
                  <a:latin typeface="Angsana New" charset="0"/>
                  <a:ea typeface="Angsana New" charset="0"/>
                  <a:cs typeface="Angsana New" charset="0"/>
                </a:endParaRPr>
              </a:p>
            </p:txBody>
          </p:sp>
        </p:grpSp>
      </p:grpSp>
      <p:cxnSp>
        <p:nvCxnSpPr>
          <p:cNvPr id="236" name="Straight Connector 235"/>
          <p:cNvCxnSpPr/>
          <p:nvPr/>
        </p:nvCxnSpPr>
        <p:spPr>
          <a:xfrm>
            <a:off x="1898435" y="5694816"/>
            <a:ext cx="1482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2587764" y="5077915"/>
            <a:ext cx="506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194" idx="3"/>
            <a:endCxn id="194" idx="3"/>
          </p:cNvCxnSpPr>
          <p:nvPr/>
        </p:nvCxnSpPr>
        <p:spPr>
          <a:xfrm>
            <a:off x="1280085" y="155713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39" name="Group 238"/>
          <p:cNvGrpSpPr/>
          <p:nvPr/>
        </p:nvGrpSpPr>
        <p:grpSpPr>
          <a:xfrm>
            <a:off x="831465" y="1326299"/>
            <a:ext cx="509975" cy="461665"/>
            <a:chOff x="831465" y="1326299"/>
            <a:chExt cx="509975" cy="461665"/>
          </a:xfrm>
        </p:grpSpPr>
        <p:sp>
          <p:nvSpPr>
            <p:cNvPr id="240" name="TextBox 239"/>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1</a:t>
              </a:r>
            </a:p>
          </p:txBody>
        </p:sp>
        <p:sp>
          <p:nvSpPr>
            <p:cNvPr id="241" name="Oval 240"/>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242" name="Straight Connector 241"/>
            <p:cNvCxnSpPr/>
            <p:nvPr/>
          </p:nvCxnSpPr>
          <p:spPr>
            <a:xfrm>
              <a:off x="1187620" y="1568642"/>
              <a:ext cx="153820" cy="140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p:nvGrpSpPr>
        <p:grpSpPr>
          <a:xfrm>
            <a:off x="783252" y="3993822"/>
            <a:ext cx="509975" cy="461665"/>
            <a:chOff x="831465" y="1326299"/>
            <a:chExt cx="509975" cy="461665"/>
          </a:xfrm>
        </p:grpSpPr>
        <p:sp>
          <p:nvSpPr>
            <p:cNvPr id="244" name="TextBox 243"/>
            <p:cNvSpPr txBox="1"/>
            <p:nvPr/>
          </p:nvSpPr>
          <p:spPr>
            <a:xfrm>
              <a:off x="857750" y="1326299"/>
              <a:ext cx="422335" cy="461665"/>
            </a:xfrm>
            <a:prstGeom prst="rect">
              <a:avLst/>
            </a:prstGeom>
            <a:noFill/>
          </p:spPr>
          <p:txBody>
            <a:bodyPr wrap="square" rtlCol="0">
              <a:spAutoFit/>
            </a:bodyPr>
            <a:lstStyle/>
            <a:p>
              <a:r>
                <a:rPr lang="en-US" sz="2400" dirty="0" smtClean="0">
                  <a:solidFill>
                    <a:schemeClr val="accent4"/>
                  </a:solidFill>
                  <a:latin typeface="Angsana New" charset="0"/>
                  <a:ea typeface="Angsana New" charset="0"/>
                  <a:cs typeface="Angsana New" charset="0"/>
                </a:rPr>
                <a:t>3</a:t>
              </a:r>
              <a:endParaRPr lang="en-US" sz="2400" dirty="0">
                <a:solidFill>
                  <a:schemeClr val="accent4"/>
                </a:solidFill>
                <a:latin typeface="Angsana New" charset="0"/>
                <a:ea typeface="Angsana New" charset="0"/>
                <a:cs typeface="Angsana New" charset="0"/>
              </a:endParaRPr>
            </a:p>
          </p:txBody>
        </p:sp>
        <p:sp>
          <p:nvSpPr>
            <p:cNvPr id="245" name="Oval 244"/>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246" name="Straight Connector 245"/>
            <p:cNvCxnSpPr/>
            <p:nvPr/>
          </p:nvCxnSpPr>
          <p:spPr>
            <a:xfrm>
              <a:off x="1187620" y="1568642"/>
              <a:ext cx="153820" cy="140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p:nvGrpSpPr>
        <p:grpSpPr>
          <a:xfrm>
            <a:off x="4016992" y="2594410"/>
            <a:ext cx="596001" cy="461665"/>
            <a:chOff x="684084" y="1326299"/>
            <a:chExt cx="596001" cy="461665"/>
          </a:xfrm>
        </p:grpSpPr>
        <p:sp>
          <p:nvSpPr>
            <p:cNvPr id="248" name="TextBox 247"/>
            <p:cNvSpPr txBox="1"/>
            <p:nvPr/>
          </p:nvSpPr>
          <p:spPr>
            <a:xfrm>
              <a:off x="857750" y="1326299"/>
              <a:ext cx="422335" cy="461665"/>
            </a:xfrm>
            <a:prstGeom prst="rect">
              <a:avLst/>
            </a:prstGeom>
            <a:noFill/>
          </p:spPr>
          <p:txBody>
            <a:bodyPr wrap="square" rtlCol="0">
              <a:spAutoFit/>
            </a:bodyPr>
            <a:lstStyle/>
            <a:p>
              <a:r>
                <a:rPr lang="en-US" sz="2400" dirty="0" smtClean="0">
                  <a:solidFill>
                    <a:schemeClr val="accent4"/>
                  </a:solidFill>
                  <a:latin typeface="Angsana New" charset="0"/>
                  <a:ea typeface="Angsana New" charset="0"/>
                  <a:cs typeface="Angsana New" charset="0"/>
                </a:rPr>
                <a:t>2</a:t>
              </a:r>
              <a:endParaRPr lang="en-US" sz="2400" dirty="0">
                <a:solidFill>
                  <a:schemeClr val="accent4"/>
                </a:solidFill>
                <a:latin typeface="Angsana New" charset="0"/>
                <a:ea typeface="Angsana New" charset="0"/>
                <a:cs typeface="Angsana New" charset="0"/>
              </a:endParaRPr>
            </a:p>
          </p:txBody>
        </p:sp>
        <p:sp>
          <p:nvSpPr>
            <p:cNvPr id="249" name="Oval 248"/>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250" name="Straight Connector 249"/>
            <p:cNvCxnSpPr/>
            <p:nvPr/>
          </p:nvCxnSpPr>
          <p:spPr>
            <a:xfrm flipH="1">
              <a:off x="684084" y="1570043"/>
              <a:ext cx="14738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p:nvGrpSpPr>
        <p:grpSpPr>
          <a:xfrm>
            <a:off x="4041736" y="5221120"/>
            <a:ext cx="596001" cy="461665"/>
            <a:chOff x="684084" y="1326299"/>
            <a:chExt cx="596001" cy="461665"/>
          </a:xfrm>
        </p:grpSpPr>
        <p:sp>
          <p:nvSpPr>
            <p:cNvPr id="252" name="TextBox 251"/>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4</a:t>
              </a:r>
            </a:p>
          </p:txBody>
        </p:sp>
        <p:sp>
          <p:nvSpPr>
            <p:cNvPr id="253" name="Oval 252"/>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254" name="Straight Connector 253"/>
            <p:cNvCxnSpPr/>
            <p:nvPr/>
          </p:nvCxnSpPr>
          <p:spPr>
            <a:xfrm flipH="1">
              <a:off x="684084" y="1570043"/>
              <a:ext cx="14738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0829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b="1" dirty="0" smtClean="0">
                <a:solidFill>
                  <a:schemeClr val="accent4"/>
                </a:solidFill>
                <a:latin typeface="Angsana New" charset="0"/>
                <a:ea typeface="Angsana New" charset="0"/>
                <a:cs typeface="Angsana New" charset="0"/>
              </a:rPr>
              <a:t>Agents Architecture and Utilized Strategies</a:t>
            </a:r>
            <a:endParaRPr lang="en-US" dirty="0"/>
          </a:p>
        </p:txBody>
      </p:sp>
      <p:sp>
        <p:nvSpPr>
          <p:cNvPr id="4" name="Content Placeholder 2"/>
          <p:cNvSpPr txBox="1">
            <a:spLocks/>
          </p:cNvSpPr>
          <p:nvPr/>
        </p:nvSpPr>
        <p:spPr>
          <a:xfrm>
            <a:off x="445730" y="1506380"/>
            <a:ext cx="11428944" cy="1627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 typeface="Arial"/>
              <a:buNone/>
            </a:pPr>
            <a:endParaRPr lang="en-GB" dirty="0" smtClean="0">
              <a:solidFill>
                <a:schemeClr val="bg1">
                  <a:lumMod val="95000"/>
                </a:schemeClr>
              </a:solidFill>
              <a:latin typeface="Angsana New" charset="0"/>
              <a:ea typeface="Angsana New" charset="0"/>
              <a:cs typeface="Angsana New" charset="0"/>
            </a:endParaRPr>
          </a:p>
        </p:txBody>
      </p:sp>
      <p:sp>
        <p:nvSpPr>
          <p:cNvPr id="5" name="Rounded Rectangle 4"/>
          <p:cNvSpPr/>
          <p:nvPr/>
        </p:nvSpPr>
        <p:spPr>
          <a:xfrm>
            <a:off x="3513930" y="3613322"/>
            <a:ext cx="1816341" cy="1099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latin typeface="Angsana New" charset="0"/>
                <a:ea typeface="Angsana New" charset="0"/>
                <a:cs typeface="Angsana New" charset="0"/>
              </a:rPr>
              <a:t>CarAgent.java</a:t>
            </a:r>
            <a:endParaRPr lang="en-US" sz="2800" dirty="0">
              <a:latin typeface="Angsana New" charset="0"/>
              <a:ea typeface="Angsana New" charset="0"/>
              <a:cs typeface="Angsana New" charset="0"/>
            </a:endParaRPr>
          </a:p>
        </p:txBody>
      </p:sp>
      <p:grpSp>
        <p:nvGrpSpPr>
          <p:cNvPr id="42" name="Group 41"/>
          <p:cNvGrpSpPr/>
          <p:nvPr/>
        </p:nvGrpSpPr>
        <p:grpSpPr>
          <a:xfrm>
            <a:off x="6063298" y="2871731"/>
            <a:ext cx="3476988" cy="3063448"/>
            <a:chOff x="7902487" y="1730306"/>
            <a:chExt cx="3546302" cy="3430217"/>
          </a:xfrm>
        </p:grpSpPr>
        <p:sp>
          <p:nvSpPr>
            <p:cNvPr id="11" name="Rounded Rectangle 10"/>
            <p:cNvSpPr/>
            <p:nvPr/>
          </p:nvSpPr>
          <p:spPr>
            <a:xfrm>
              <a:off x="7902488" y="1730306"/>
              <a:ext cx="3546301" cy="783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err="1">
                  <a:latin typeface="Angsana New" charset="0"/>
                  <a:ea typeface="Angsana New" charset="0"/>
                  <a:cs typeface="Angsana New" charset="0"/>
                </a:rPr>
                <a:t>StrictCarEvaluator.java</a:t>
              </a:r>
              <a:endParaRPr lang="en-US" sz="2800" dirty="0">
                <a:latin typeface="Angsana New" charset="0"/>
                <a:ea typeface="Angsana New" charset="0"/>
                <a:cs typeface="Angsana New" charset="0"/>
              </a:endParaRPr>
            </a:p>
          </p:txBody>
        </p:sp>
        <p:sp>
          <p:nvSpPr>
            <p:cNvPr id="13" name="Rounded Rectangle 12"/>
            <p:cNvSpPr/>
            <p:nvPr/>
          </p:nvSpPr>
          <p:spPr>
            <a:xfrm>
              <a:off x="7902488" y="2603263"/>
              <a:ext cx="3546301" cy="783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err="1">
                  <a:latin typeface="Angsana New" charset="0"/>
                  <a:ea typeface="Angsana New" charset="0"/>
                  <a:cs typeface="Angsana New" charset="0"/>
                </a:rPr>
                <a:t>LowerCostCarEvaluator.java</a:t>
              </a:r>
              <a:endParaRPr lang="en-US" sz="2800" dirty="0">
                <a:latin typeface="Angsana New" charset="0"/>
                <a:ea typeface="Angsana New" charset="0"/>
                <a:cs typeface="Angsana New" charset="0"/>
              </a:endParaRPr>
            </a:p>
          </p:txBody>
        </p:sp>
        <p:sp>
          <p:nvSpPr>
            <p:cNvPr id="14" name="Rounded Rectangle 13"/>
            <p:cNvSpPr/>
            <p:nvPr/>
          </p:nvSpPr>
          <p:spPr>
            <a:xfrm>
              <a:off x="7902487" y="3474768"/>
              <a:ext cx="3546301" cy="783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latin typeface="Angsana New" charset="0"/>
                  <a:ea typeface="Angsana New" charset="0"/>
                  <a:cs typeface="Angsana New" charset="0"/>
                </a:rPr>
                <a:t>LowerDistanceCarEvaluator.java</a:t>
              </a:r>
              <a:endParaRPr lang="en-US" sz="2800" dirty="0">
                <a:latin typeface="Angsana New" charset="0"/>
                <a:ea typeface="Angsana New" charset="0"/>
                <a:cs typeface="Angsana New" charset="0"/>
              </a:endParaRPr>
            </a:p>
          </p:txBody>
        </p:sp>
        <p:sp>
          <p:nvSpPr>
            <p:cNvPr id="15" name="Rounded Rectangle 14"/>
            <p:cNvSpPr/>
            <p:nvPr/>
          </p:nvSpPr>
          <p:spPr>
            <a:xfrm>
              <a:off x="7902487" y="4377506"/>
              <a:ext cx="3546301" cy="783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err="1">
                  <a:latin typeface="Angsana New" charset="0"/>
                  <a:ea typeface="Angsana New" charset="0"/>
                  <a:cs typeface="Angsana New" charset="0"/>
                </a:rPr>
                <a:t>FlexibleCarEvaluator.java</a:t>
              </a:r>
              <a:endParaRPr lang="en-US" sz="2800" dirty="0">
                <a:latin typeface="Angsana New" charset="0"/>
                <a:ea typeface="Angsana New" charset="0"/>
                <a:cs typeface="Angsana New" charset="0"/>
              </a:endParaRPr>
            </a:p>
          </p:txBody>
        </p:sp>
      </p:grpSp>
      <p:grpSp>
        <p:nvGrpSpPr>
          <p:cNvPr id="16" name="Group 15"/>
          <p:cNvGrpSpPr/>
          <p:nvPr/>
        </p:nvGrpSpPr>
        <p:grpSpPr>
          <a:xfrm>
            <a:off x="5373327" y="3168566"/>
            <a:ext cx="679410" cy="2364154"/>
            <a:chOff x="-13335133" y="2550683"/>
            <a:chExt cx="6747797" cy="2364155"/>
          </a:xfrm>
        </p:grpSpPr>
        <p:cxnSp>
          <p:nvCxnSpPr>
            <p:cNvPr id="17" name="Elbow Connector 16"/>
            <p:cNvCxnSpPr>
              <a:endCxn id="11" idx="1"/>
            </p:cNvCxnSpPr>
            <p:nvPr/>
          </p:nvCxnSpPr>
          <p:spPr>
            <a:xfrm flipV="1">
              <a:off x="-13335133" y="2550683"/>
              <a:ext cx="6554972" cy="976794"/>
            </a:xfrm>
            <a:prstGeom prst="bentConnector3">
              <a:avLst>
                <a:gd name="adj1" fmla="val 50000"/>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flipV="1">
              <a:off x="-13142286" y="3246935"/>
              <a:ext cx="6554950" cy="273232"/>
            </a:xfrm>
            <a:prstGeom prst="bentConnector3">
              <a:avLst>
                <a:gd name="adj1" fmla="val 50000"/>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endCxn id="14" idx="1"/>
            </p:cNvCxnSpPr>
            <p:nvPr/>
          </p:nvCxnSpPr>
          <p:spPr>
            <a:xfrm>
              <a:off x="-13335133" y="3527476"/>
              <a:ext cx="6554965" cy="581147"/>
            </a:xfrm>
            <a:prstGeom prst="bentConnector3">
              <a:avLst>
                <a:gd name="adj1" fmla="val 50000"/>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endCxn id="15" idx="1"/>
            </p:cNvCxnSpPr>
            <p:nvPr/>
          </p:nvCxnSpPr>
          <p:spPr>
            <a:xfrm>
              <a:off x="-13335133" y="3527475"/>
              <a:ext cx="6554965" cy="1387363"/>
            </a:xfrm>
            <a:prstGeom prst="bentConnector3">
              <a:avLst>
                <a:gd name="adj1" fmla="val 50000"/>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Rounded Rectangle 40"/>
          <p:cNvSpPr/>
          <p:nvPr/>
        </p:nvSpPr>
        <p:spPr>
          <a:xfrm>
            <a:off x="2849230" y="5135163"/>
            <a:ext cx="2502569" cy="1099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latin typeface="Angsana New" charset="0"/>
                <a:ea typeface="Angsana New" charset="0"/>
                <a:cs typeface="Angsana New" charset="0"/>
              </a:rPr>
              <a:t>ParkingLotAgent.java</a:t>
            </a:r>
            <a:endParaRPr lang="en-US" sz="2800" dirty="0">
              <a:latin typeface="Angsana New" charset="0"/>
              <a:ea typeface="Angsana New" charset="0"/>
              <a:cs typeface="Angsana New" charset="0"/>
            </a:endParaRPr>
          </a:p>
        </p:txBody>
      </p:sp>
      <p:sp>
        <p:nvSpPr>
          <p:cNvPr id="50" name="Content Placeholder 2"/>
          <p:cNvSpPr txBox="1">
            <a:spLocks/>
          </p:cNvSpPr>
          <p:nvPr/>
        </p:nvSpPr>
        <p:spPr>
          <a:xfrm>
            <a:off x="838201" y="2794475"/>
            <a:ext cx="2632673" cy="36410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dirty="0" smtClean="0">
                <a:solidFill>
                  <a:schemeClr val="bg1">
                    <a:lumMod val="95000"/>
                  </a:schemeClr>
                </a:solidFill>
                <a:latin typeface="Angsana New" charset="0"/>
                <a:ea typeface="Angsana New" charset="0"/>
                <a:cs typeface="Angsana New" charset="0"/>
              </a:rPr>
              <a:t>Agents are deliberative, since they consider options within certain boundaries.</a:t>
            </a:r>
          </a:p>
        </p:txBody>
      </p:sp>
      <p:sp>
        <p:nvSpPr>
          <p:cNvPr id="51" name="Content Placeholder 2"/>
          <p:cNvSpPr>
            <a:spLocks noGrp="1"/>
          </p:cNvSpPr>
          <p:nvPr>
            <p:ph idx="1"/>
          </p:nvPr>
        </p:nvSpPr>
        <p:spPr>
          <a:xfrm>
            <a:off x="838200" y="1506379"/>
            <a:ext cx="10515600" cy="4670584"/>
          </a:xfrm>
        </p:spPr>
        <p:txBody>
          <a:bodyPr>
            <a:normAutofit/>
          </a:bodyPr>
          <a:lstStyle/>
          <a:p>
            <a:pPr marL="0" indent="0">
              <a:lnSpc>
                <a:spcPct val="100000"/>
              </a:lnSpc>
              <a:spcBef>
                <a:spcPts val="0"/>
              </a:spcBef>
              <a:buNone/>
            </a:pPr>
            <a:r>
              <a:rPr lang="en-GB" dirty="0">
                <a:solidFill>
                  <a:schemeClr val="bg1">
                    <a:lumMod val="95000"/>
                  </a:schemeClr>
                </a:solidFill>
                <a:latin typeface="Angsana New" charset="0"/>
                <a:ea typeface="Angsana New" charset="0"/>
                <a:cs typeface="Angsana New" charset="0"/>
              </a:rPr>
              <a:t>There is 1 class per agent and 1 class per behaviour.</a:t>
            </a:r>
          </a:p>
          <a:p>
            <a:pPr marL="0" indent="0">
              <a:lnSpc>
                <a:spcPct val="100000"/>
              </a:lnSpc>
              <a:spcBef>
                <a:spcPts val="0"/>
              </a:spcBef>
              <a:buNone/>
            </a:pPr>
            <a:r>
              <a:rPr lang="en-GB" dirty="0">
                <a:solidFill>
                  <a:schemeClr val="bg1">
                    <a:lumMod val="95000"/>
                  </a:schemeClr>
                </a:solidFill>
                <a:latin typeface="Angsana New" charset="0"/>
                <a:ea typeface="Angsana New" charset="0"/>
                <a:cs typeface="Angsana New" charset="0"/>
              </a:rPr>
              <a:t>There are 2 types of agents </a:t>
            </a:r>
            <a:r>
              <a:rPr lang="en-GB" dirty="0">
                <a:solidFill>
                  <a:schemeClr val="accent4">
                    <a:lumMod val="20000"/>
                    <a:lumOff val="80000"/>
                  </a:schemeClr>
                </a:solidFill>
                <a:latin typeface="Angsana New" charset="0"/>
                <a:ea typeface="Angsana New" charset="0"/>
                <a:cs typeface="Angsana New" charset="0"/>
              </a:rPr>
              <a:t>Cars</a:t>
            </a:r>
            <a:r>
              <a:rPr lang="en-GB" dirty="0">
                <a:solidFill>
                  <a:schemeClr val="bg1">
                    <a:lumMod val="95000"/>
                  </a:schemeClr>
                </a:solidFill>
                <a:latin typeface="Angsana New" charset="0"/>
                <a:ea typeface="Angsana New" charset="0"/>
                <a:cs typeface="Angsana New" charset="0"/>
              </a:rPr>
              <a:t> and </a:t>
            </a:r>
            <a:r>
              <a:rPr lang="en-GB" dirty="0">
                <a:solidFill>
                  <a:schemeClr val="accent4">
                    <a:lumMod val="20000"/>
                    <a:lumOff val="80000"/>
                  </a:schemeClr>
                </a:solidFill>
                <a:latin typeface="Angsana New" charset="0"/>
                <a:ea typeface="Angsana New" charset="0"/>
                <a:cs typeface="Angsana New" charset="0"/>
              </a:rPr>
              <a:t>Parking</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Lots</a:t>
            </a:r>
            <a:r>
              <a:rPr lang="en-GB" dirty="0">
                <a:solidFill>
                  <a:schemeClr val="bg1">
                    <a:lumMod val="95000"/>
                  </a:schemeClr>
                </a:solidFill>
                <a:latin typeface="Angsana New" charset="0"/>
                <a:ea typeface="Angsana New" charset="0"/>
                <a:cs typeface="Angsana New" charset="0"/>
              </a:rPr>
              <a:t> and a </a:t>
            </a:r>
            <a:r>
              <a:rPr lang="en-GB" dirty="0">
                <a:solidFill>
                  <a:schemeClr val="accent4">
                    <a:lumMod val="20000"/>
                    <a:lumOff val="80000"/>
                  </a:schemeClr>
                </a:solidFill>
                <a:latin typeface="Angsana New" charset="0"/>
                <a:ea typeface="Angsana New" charset="0"/>
                <a:cs typeface="Angsana New" charset="0"/>
              </a:rPr>
              <a:t>Car</a:t>
            </a:r>
            <a:r>
              <a:rPr lang="en-GB" dirty="0">
                <a:solidFill>
                  <a:schemeClr val="bg1">
                    <a:lumMod val="95000"/>
                  </a:schemeClr>
                </a:solidFill>
                <a:latin typeface="Angsana New" charset="0"/>
                <a:ea typeface="Angsana New" charset="0"/>
                <a:cs typeface="Angsana New" charset="0"/>
              </a:rPr>
              <a:t> may have 4 different types of behaviour: </a:t>
            </a:r>
            <a:r>
              <a:rPr lang="en-GB" dirty="0">
                <a:solidFill>
                  <a:schemeClr val="accent4">
                    <a:lumMod val="20000"/>
                    <a:lumOff val="80000"/>
                  </a:schemeClr>
                </a:solidFill>
                <a:latin typeface="Angsana New" charset="0"/>
                <a:ea typeface="Angsana New" charset="0"/>
                <a:cs typeface="Angsana New" charset="0"/>
              </a:rPr>
              <a:t>Strict</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Lower</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Cost</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Lower</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Distance</a:t>
            </a:r>
            <a:r>
              <a:rPr lang="en-GB" dirty="0">
                <a:solidFill>
                  <a:schemeClr val="bg1">
                    <a:lumMod val="95000"/>
                  </a:schemeClr>
                </a:solidFill>
                <a:latin typeface="Angsana New" charset="0"/>
                <a:ea typeface="Angsana New" charset="0"/>
                <a:cs typeface="Angsana New" charset="0"/>
              </a:rPr>
              <a:t> and </a:t>
            </a:r>
            <a:r>
              <a:rPr lang="en-GB" dirty="0">
                <a:solidFill>
                  <a:schemeClr val="accent4">
                    <a:lumMod val="20000"/>
                    <a:lumOff val="80000"/>
                  </a:schemeClr>
                </a:solidFill>
                <a:latin typeface="Angsana New" charset="0"/>
                <a:ea typeface="Angsana New" charset="0"/>
                <a:cs typeface="Angsana New" charset="0"/>
              </a:rPr>
              <a:t>Flexible</a:t>
            </a:r>
            <a:r>
              <a:rPr lang="en-GB" dirty="0" smtClean="0">
                <a:solidFill>
                  <a:schemeClr val="bg1">
                    <a:lumMod val="95000"/>
                  </a:schemeClr>
                </a:solidFill>
                <a:latin typeface="Angsana New" charset="0"/>
                <a:ea typeface="Angsana New" charset="0"/>
                <a:cs typeface="Angsana New" charset="0"/>
              </a:rPr>
              <a:t>.</a:t>
            </a:r>
            <a:endParaRPr lang="en-GB" dirty="0">
              <a:solidFill>
                <a:schemeClr val="bg1">
                  <a:lumMod val="95000"/>
                </a:schemeClr>
              </a:solidFill>
              <a:latin typeface="Angsana New" charset="0"/>
              <a:ea typeface="Angsana New" charset="0"/>
              <a:cs typeface="Angsana New" charset="0"/>
            </a:endParaRPr>
          </a:p>
        </p:txBody>
      </p:sp>
      <p:sp>
        <p:nvSpPr>
          <p:cNvPr id="22" name="Content Placeholder 2"/>
          <p:cNvSpPr txBox="1">
            <a:spLocks/>
          </p:cNvSpPr>
          <p:nvPr/>
        </p:nvSpPr>
        <p:spPr>
          <a:xfrm>
            <a:off x="9642468" y="2581343"/>
            <a:ext cx="1760474" cy="989682"/>
          </a:xfrm>
          <a:prstGeom prst="rect">
            <a:avLst/>
          </a:prstGeom>
          <a:solidFill>
            <a:srgbClr val="C00000"/>
          </a:solidFill>
          <a:ln>
            <a:solidFill>
              <a:srgbClr val="98000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sz="2200" dirty="0" smtClean="0">
                <a:solidFill>
                  <a:schemeClr val="bg1"/>
                </a:solidFill>
                <a:latin typeface="Angsana New" charset="0"/>
                <a:ea typeface="Angsana New" charset="0"/>
                <a:cs typeface="Angsana New" charset="0"/>
              </a:rPr>
              <a:t>best offer regarding cost and distance within certain limits</a:t>
            </a:r>
          </a:p>
        </p:txBody>
      </p:sp>
      <p:sp>
        <p:nvSpPr>
          <p:cNvPr id="26" name="Content Placeholder 2"/>
          <p:cNvSpPr txBox="1">
            <a:spLocks/>
          </p:cNvSpPr>
          <p:nvPr/>
        </p:nvSpPr>
        <p:spPr>
          <a:xfrm>
            <a:off x="9642468" y="3687170"/>
            <a:ext cx="1760474" cy="635580"/>
          </a:xfrm>
          <a:prstGeom prst="rect">
            <a:avLst/>
          </a:prstGeom>
          <a:solidFill>
            <a:srgbClr val="C00000"/>
          </a:solidFill>
          <a:ln>
            <a:solidFill>
              <a:srgbClr val="980001"/>
            </a:solidFill>
          </a:ln>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dirty="0" smtClean="0">
                <a:solidFill>
                  <a:schemeClr val="bg1"/>
                </a:solidFill>
                <a:latin typeface="Angsana New" charset="0"/>
                <a:ea typeface="Angsana New" charset="0"/>
                <a:cs typeface="Angsana New" charset="0"/>
              </a:rPr>
              <a:t>best offer regarding cost</a:t>
            </a:r>
            <a:endParaRPr lang="en-GB" dirty="0">
              <a:solidFill>
                <a:schemeClr val="bg1"/>
              </a:solidFill>
              <a:latin typeface="Angsana New" charset="0"/>
              <a:ea typeface="Angsana New" charset="0"/>
              <a:cs typeface="Angsana New" charset="0"/>
            </a:endParaRPr>
          </a:p>
        </p:txBody>
      </p:sp>
      <p:sp>
        <p:nvSpPr>
          <p:cNvPr id="27" name="Content Placeholder 2"/>
          <p:cNvSpPr txBox="1">
            <a:spLocks/>
          </p:cNvSpPr>
          <p:nvPr/>
        </p:nvSpPr>
        <p:spPr>
          <a:xfrm>
            <a:off x="9642468" y="4430286"/>
            <a:ext cx="1760474" cy="698678"/>
          </a:xfrm>
          <a:prstGeom prst="rect">
            <a:avLst/>
          </a:prstGeom>
          <a:solidFill>
            <a:srgbClr val="C00000"/>
          </a:solidFill>
          <a:ln>
            <a:solidFill>
              <a:srgbClr val="98000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sz="2200" dirty="0" smtClean="0">
                <a:solidFill>
                  <a:schemeClr val="bg1"/>
                </a:solidFill>
                <a:latin typeface="Angsana New" charset="0"/>
                <a:ea typeface="Angsana New" charset="0"/>
                <a:cs typeface="Angsana New" charset="0"/>
              </a:rPr>
              <a:t>best offer regarding distance</a:t>
            </a:r>
            <a:endParaRPr lang="en-GB" sz="2200" dirty="0">
              <a:solidFill>
                <a:schemeClr val="bg1"/>
              </a:solidFill>
              <a:latin typeface="Angsana New" charset="0"/>
              <a:ea typeface="Angsana New" charset="0"/>
              <a:cs typeface="Angsana New" charset="0"/>
            </a:endParaRPr>
          </a:p>
        </p:txBody>
      </p:sp>
      <p:sp>
        <p:nvSpPr>
          <p:cNvPr id="28" name="Content Placeholder 2"/>
          <p:cNvSpPr txBox="1">
            <a:spLocks/>
          </p:cNvSpPr>
          <p:nvPr/>
        </p:nvSpPr>
        <p:spPr>
          <a:xfrm>
            <a:off x="9642467" y="5237757"/>
            <a:ext cx="1735315" cy="697422"/>
          </a:xfrm>
          <a:prstGeom prst="rect">
            <a:avLst/>
          </a:prstGeom>
          <a:solidFill>
            <a:srgbClr val="C00000"/>
          </a:solidFill>
          <a:ln>
            <a:solidFill>
              <a:srgbClr val="980001"/>
            </a:solidFill>
          </a:ln>
        </p:spPr>
        <p:txBody>
          <a:bodyPr vert="horz" lIns="91440" tIns="4572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dirty="0" smtClean="0">
                <a:solidFill>
                  <a:schemeClr val="bg1"/>
                </a:solidFill>
                <a:latin typeface="Angsana New" charset="0"/>
                <a:ea typeface="Angsana New" charset="0"/>
                <a:cs typeface="Angsana New" charset="0"/>
              </a:rPr>
              <a:t>settles within certain limits</a:t>
            </a:r>
            <a:endParaRPr lang="en-GB" dirty="0">
              <a:solidFill>
                <a:schemeClr val="bg1"/>
              </a:solidFill>
              <a:latin typeface="Angsana New" charset="0"/>
              <a:ea typeface="Angsana New" charset="0"/>
              <a:cs typeface="Angsana New" charset="0"/>
            </a:endParaRPr>
          </a:p>
        </p:txBody>
      </p:sp>
    </p:spTree>
    <p:extLst>
      <p:ext uri="{BB962C8B-B14F-4D97-AF65-F5344CB8AC3E}">
        <p14:creationId xmlns:p14="http://schemas.microsoft.com/office/powerpoint/2010/main" val="13312507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b="1" dirty="0" smtClean="0">
                <a:solidFill>
                  <a:schemeClr val="accent4"/>
                </a:solidFill>
                <a:latin typeface="Angsana New" charset="0"/>
                <a:ea typeface="Angsana New" charset="0"/>
                <a:cs typeface="Angsana New" charset="0"/>
              </a:rPr>
              <a:t>Other Mechanisms</a:t>
            </a:r>
            <a:endParaRPr lang="en-US" dirty="0"/>
          </a:p>
        </p:txBody>
      </p:sp>
      <p:graphicFrame>
        <p:nvGraphicFramePr>
          <p:cNvPr id="10" name="Table 9"/>
          <p:cNvGraphicFramePr>
            <a:graphicFrameLocks noGrp="1"/>
          </p:cNvGraphicFramePr>
          <p:nvPr/>
        </p:nvGraphicFramePr>
        <p:xfrm>
          <a:off x="5683250" y="3537744"/>
          <a:ext cx="825500" cy="203200"/>
        </p:xfrm>
        <a:graphic>
          <a:graphicData uri="http://schemas.openxmlformats.org/drawingml/2006/table">
            <a:tbl>
              <a:tblPr/>
              <a:tblGrid>
                <a:gridCol w="825500"/>
              </a:tblGrid>
              <a:tr h="203200">
                <a:tc>
                  <a:txBody>
                    <a:bodyPr/>
                    <a:lstStyle/>
                    <a:p>
                      <a:pPr algn="l" fontAlgn="b"/>
                      <a:endParaRPr lang="cs-CZ" sz="1200" b="0" i="0" u="none" strike="noStrike" dirty="0">
                        <a:solidFill>
                          <a:srgbClr val="000000"/>
                        </a:solidFill>
                        <a:effectLst/>
                        <a:latin typeface="Calibri" charset="0"/>
                      </a:endParaRPr>
                    </a:p>
                  </a:txBody>
                  <a:tcPr marL="12700" marR="12700" marT="12700" marB="0" anchor="b">
                    <a:lnL>
                      <a:noFill/>
                    </a:lnL>
                    <a:lnR>
                      <a:noFill/>
                    </a:lnR>
                    <a:lnT>
                      <a:noFill/>
                    </a:lnT>
                    <a:lnB>
                      <a:noFill/>
                    </a:lnB>
                  </a:tcPr>
                </a:tc>
              </a:tr>
            </a:tbl>
          </a:graphicData>
        </a:graphic>
      </p:graphicFrame>
      <p:graphicFrame>
        <p:nvGraphicFramePr>
          <p:cNvPr id="11" name="Table 10"/>
          <p:cNvGraphicFramePr>
            <a:graphicFrameLocks noGrp="1"/>
          </p:cNvGraphicFramePr>
          <p:nvPr/>
        </p:nvGraphicFramePr>
        <p:xfrm>
          <a:off x="5270500" y="3710464"/>
          <a:ext cx="1651000" cy="574040"/>
        </p:xfrm>
        <a:graphic>
          <a:graphicData uri="http://schemas.openxmlformats.org/drawingml/2006/table">
            <a:tbl>
              <a:tblPr/>
              <a:tblGrid>
                <a:gridCol w="1651000"/>
              </a:tblGrid>
              <a:tr h="203200">
                <a:tc>
                  <a:txBody>
                    <a:bodyPr/>
                    <a:lstStyle/>
                    <a:p>
                      <a:endParaRPr lang="en-US"/>
                    </a:p>
                  </a:txBody>
                  <a:tcPr marL="12700" marR="12700" marT="12700" marB="0" anchor="b">
                    <a:lnL>
                      <a:noFill/>
                    </a:lnL>
                    <a:lnR>
                      <a:noFill/>
                    </a:lnR>
                    <a:lnT>
                      <a:noFill/>
                    </a:lnT>
                    <a:lnB>
                      <a:noFill/>
                    </a:lnB>
                  </a:tcPr>
                </a:tc>
              </a:tr>
              <a:tr h="203200">
                <a:tc>
                  <a:txBody>
                    <a:bodyPr/>
                    <a:lstStyle/>
                    <a:p>
                      <a:endParaRPr lang="en-US" dirty="0"/>
                    </a:p>
                  </a:txBody>
                  <a:tcPr marL="12700" marR="12700" marT="12700" marB="0" anchor="b">
                    <a:lnL>
                      <a:noFill/>
                    </a:lnL>
                    <a:lnR>
                      <a:noFill/>
                    </a:lnR>
                    <a:lnT>
                      <a:noFill/>
                    </a:lnT>
                    <a:lnB>
                      <a:noFill/>
                    </a:lnB>
                  </a:tcPr>
                </a:tc>
              </a:tr>
            </a:tbl>
          </a:graphicData>
        </a:graphic>
      </p:graphicFrame>
      <p:graphicFrame>
        <p:nvGraphicFramePr>
          <p:cNvPr id="12" name="Table 11"/>
          <p:cNvGraphicFramePr>
            <a:graphicFrameLocks noGrp="1"/>
          </p:cNvGraphicFramePr>
          <p:nvPr/>
        </p:nvGraphicFramePr>
        <p:xfrm>
          <a:off x="5683250" y="3622834"/>
          <a:ext cx="825500" cy="574040"/>
        </p:xfrm>
        <a:graphic>
          <a:graphicData uri="http://schemas.openxmlformats.org/drawingml/2006/table">
            <a:tbl>
              <a:tblPr/>
              <a:tblGrid>
                <a:gridCol w="825500"/>
              </a:tblGrid>
              <a:tr h="203200">
                <a:tc>
                  <a:txBody>
                    <a:bodyPr/>
                    <a:lstStyle/>
                    <a:p>
                      <a:endParaRPr lang="en-US"/>
                    </a:p>
                  </a:txBody>
                  <a:tcPr marL="12700" marR="12700" marT="12700" marB="0" anchor="b">
                    <a:lnL>
                      <a:noFill/>
                    </a:lnL>
                    <a:lnR>
                      <a:noFill/>
                    </a:lnR>
                    <a:lnT>
                      <a:noFill/>
                    </a:lnT>
                    <a:lnB>
                      <a:noFill/>
                    </a:lnB>
                  </a:tcPr>
                </a:tc>
              </a:tr>
              <a:tr h="203200">
                <a:tc>
                  <a:txBody>
                    <a:bodyPr/>
                    <a:lstStyle/>
                    <a:p>
                      <a:endParaRPr lang="en-US" dirty="0"/>
                    </a:p>
                  </a:txBody>
                  <a:tcPr marL="12700" marR="12700" marT="12700" marB="0" anchor="b">
                    <a:lnL>
                      <a:noFill/>
                    </a:lnL>
                    <a:lnR>
                      <a:noFill/>
                    </a:lnR>
                    <a:lnT>
                      <a:noFill/>
                    </a:lnT>
                    <a:lnB>
                      <a:noFill/>
                    </a:lnB>
                  </a:tcPr>
                </a:tc>
              </a:tr>
            </a:tbl>
          </a:graphicData>
        </a:graphic>
      </p:graphicFrame>
      <p:sp>
        <p:nvSpPr>
          <p:cNvPr id="13" name="Content Placeholder 2"/>
          <p:cNvSpPr txBox="1">
            <a:spLocks/>
          </p:cNvSpPr>
          <p:nvPr/>
        </p:nvSpPr>
        <p:spPr>
          <a:xfrm>
            <a:off x="838200" y="1510304"/>
            <a:ext cx="10515600" cy="4799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dirty="0" smtClean="0">
                <a:solidFill>
                  <a:schemeClr val="accent4"/>
                </a:solidFill>
                <a:latin typeface="Angsana New" charset="0"/>
                <a:ea typeface="Angsana New" charset="0"/>
                <a:cs typeface="Angsana New" charset="0"/>
              </a:rPr>
              <a:t>How are our agents created?</a:t>
            </a:r>
          </a:p>
          <a:p>
            <a:pPr marL="0" indent="0" algn="just">
              <a:lnSpc>
                <a:spcPct val="100000"/>
              </a:lnSpc>
              <a:spcBef>
                <a:spcPts val="0"/>
              </a:spcBef>
              <a:buFont typeface="Arial"/>
              <a:buNone/>
            </a:pPr>
            <a:r>
              <a:rPr lang="en-GB" dirty="0" smtClean="0">
                <a:solidFill>
                  <a:schemeClr val="bg1">
                    <a:lumMod val="95000"/>
                  </a:schemeClr>
                </a:solidFill>
                <a:latin typeface="Angsana New" charset="0"/>
                <a:ea typeface="Angsana New" charset="0"/>
                <a:cs typeface="Angsana New" charset="0"/>
              </a:rPr>
              <a:t>In order to determine agents, when running the project, there are 2 possibilities considering different configuration files:</a:t>
            </a:r>
          </a:p>
          <a:p>
            <a:pPr algn="just">
              <a:lnSpc>
                <a:spcPct val="100000"/>
              </a:lnSpc>
              <a:spcBef>
                <a:spcPts val="0"/>
              </a:spcBef>
              <a:buFont typeface="Wingdings" charset="2"/>
              <a:buChar char="Ø"/>
            </a:pPr>
            <a:r>
              <a:rPr lang="en-GB" dirty="0" smtClean="0">
                <a:solidFill>
                  <a:schemeClr val="bg1">
                    <a:lumMod val="95000"/>
                  </a:schemeClr>
                </a:solidFill>
                <a:latin typeface="Angsana New" charset="0"/>
                <a:ea typeface="Angsana New" charset="0"/>
                <a:cs typeface="Angsana New" charset="0"/>
              </a:rPr>
              <a:t>Randomize agents		</a:t>
            </a:r>
            <a:r>
              <a:rPr lang="en-GB" dirty="0" err="1" smtClean="0">
                <a:solidFill>
                  <a:schemeClr val="accent4">
                    <a:lumMod val="20000"/>
                    <a:lumOff val="80000"/>
                  </a:schemeClr>
                </a:solidFill>
                <a:latin typeface="Angsana New" charset="0"/>
                <a:ea typeface="Angsana New" charset="0"/>
                <a:cs typeface="Angsana New" charset="0"/>
              </a:rPr>
              <a:t>random.csv</a:t>
            </a:r>
            <a:endParaRPr lang="en-GB" dirty="0" smtClean="0">
              <a:solidFill>
                <a:schemeClr val="accent4">
                  <a:lumMod val="20000"/>
                  <a:lumOff val="80000"/>
                </a:schemeClr>
              </a:solidFill>
              <a:latin typeface="Angsana New" charset="0"/>
              <a:ea typeface="Angsana New" charset="0"/>
              <a:cs typeface="Angsana New" charset="0"/>
            </a:endParaRPr>
          </a:p>
          <a:p>
            <a:pPr algn="just">
              <a:lnSpc>
                <a:spcPct val="100000"/>
              </a:lnSpc>
              <a:spcBef>
                <a:spcPts val="0"/>
              </a:spcBef>
              <a:buFont typeface="Wingdings" charset="2"/>
              <a:buChar char="Ø"/>
            </a:pPr>
            <a:r>
              <a:rPr lang="en-GB" dirty="0" smtClean="0">
                <a:solidFill>
                  <a:schemeClr val="bg1">
                    <a:lumMod val="95000"/>
                  </a:schemeClr>
                </a:solidFill>
                <a:latin typeface="Angsana New" charset="0"/>
                <a:ea typeface="Angsana New" charset="0"/>
                <a:cs typeface="Angsana New" charset="0"/>
              </a:rPr>
              <a:t>Set specific agents		</a:t>
            </a:r>
            <a:r>
              <a:rPr lang="en-GB" dirty="0" err="1" smtClean="0">
                <a:solidFill>
                  <a:schemeClr val="accent4">
                    <a:lumMod val="20000"/>
                    <a:lumOff val="80000"/>
                  </a:schemeClr>
                </a:solidFill>
                <a:latin typeface="Angsana New" charset="0"/>
                <a:ea typeface="Angsana New" charset="0"/>
                <a:cs typeface="Angsana New" charset="0"/>
              </a:rPr>
              <a:t>cars.csv</a:t>
            </a:r>
            <a:r>
              <a:rPr lang="en-GB" dirty="0" smtClean="0">
                <a:solidFill>
                  <a:schemeClr val="accent4">
                    <a:lumMod val="20000"/>
                    <a:lumOff val="80000"/>
                  </a:schemeClr>
                </a:solidFill>
                <a:latin typeface="Angsana New" charset="0"/>
                <a:ea typeface="Angsana New" charset="0"/>
                <a:cs typeface="Angsana New" charset="0"/>
              </a:rPr>
              <a:t> </a:t>
            </a:r>
            <a:r>
              <a:rPr lang="en-GB" dirty="0" smtClean="0">
                <a:solidFill>
                  <a:schemeClr val="bg1">
                    <a:lumMod val="95000"/>
                  </a:schemeClr>
                </a:solidFill>
                <a:latin typeface="Angsana New" charset="0"/>
                <a:ea typeface="Angsana New" charset="0"/>
                <a:cs typeface="Angsana New" charset="0"/>
              </a:rPr>
              <a:t>and </a:t>
            </a:r>
            <a:r>
              <a:rPr lang="en-GB" dirty="0" err="1" smtClean="0">
                <a:solidFill>
                  <a:schemeClr val="accent4">
                    <a:lumMod val="20000"/>
                    <a:lumOff val="80000"/>
                  </a:schemeClr>
                </a:solidFill>
                <a:latin typeface="Angsana New" charset="0"/>
                <a:ea typeface="Angsana New" charset="0"/>
                <a:cs typeface="Angsana New" charset="0"/>
              </a:rPr>
              <a:t>lots.csv</a:t>
            </a:r>
            <a:endParaRPr lang="en-GB" dirty="0" smtClean="0">
              <a:solidFill>
                <a:schemeClr val="accent4">
                  <a:lumMod val="20000"/>
                  <a:lumOff val="80000"/>
                </a:schemeClr>
              </a:solidFill>
              <a:latin typeface="Angsana New" charset="0"/>
              <a:ea typeface="Angsana New" charset="0"/>
              <a:cs typeface="Angsana New" charset="0"/>
            </a:endParaRPr>
          </a:p>
        </p:txBody>
      </p:sp>
      <p:sp>
        <p:nvSpPr>
          <p:cNvPr id="15" name="Content Placeholder 2"/>
          <p:cNvSpPr txBox="1">
            <a:spLocks/>
          </p:cNvSpPr>
          <p:nvPr/>
        </p:nvSpPr>
        <p:spPr>
          <a:xfrm>
            <a:off x="838200" y="1510304"/>
            <a:ext cx="10515600" cy="4799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endParaRPr lang="en-GB" dirty="0" smtClean="0">
              <a:solidFill>
                <a:schemeClr val="accent4">
                  <a:lumMod val="20000"/>
                  <a:lumOff val="80000"/>
                </a:schemeClr>
              </a:solidFill>
              <a:latin typeface="Angsana New" charset="0"/>
              <a:ea typeface="Angsana New" charset="0"/>
              <a:cs typeface="Angsana New" charset="0"/>
            </a:endParaRPr>
          </a:p>
        </p:txBody>
      </p:sp>
      <p:sp>
        <p:nvSpPr>
          <p:cNvPr id="16" name="Content Placeholder 2"/>
          <p:cNvSpPr txBox="1">
            <a:spLocks/>
          </p:cNvSpPr>
          <p:nvPr/>
        </p:nvSpPr>
        <p:spPr>
          <a:xfrm>
            <a:off x="838200" y="1600496"/>
            <a:ext cx="10515600" cy="4799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endParaRPr lang="en-GB" dirty="0" smtClean="0">
              <a:solidFill>
                <a:schemeClr val="accent4">
                  <a:lumMod val="20000"/>
                  <a:lumOff val="80000"/>
                </a:schemeClr>
              </a:solidFill>
              <a:latin typeface="Angsana New" charset="0"/>
              <a:ea typeface="Angsana New" charset="0"/>
              <a:cs typeface="Angsana New" charset="0"/>
            </a:endParaRPr>
          </a:p>
        </p:txBody>
      </p:sp>
      <p:sp>
        <p:nvSpPr>
          <p:cNvPr id="18" name="TextBox 17"/>
          <p:cNvSpPr txBox="1"/>
          <p:nvPr/>
        </p:nvSpPr>
        <p:spPr>
          <a:xfrm>
            <a:off x="838200" y="3710464"/>
            <a:ext cx="5253625" cy="2123658"/>
          </a:xfrm>
          <a:prstGeom prst="rect">
            <a:avLst/>
          </a:prstGeom>
          <a:noFill/>
        </p:spPr>
        <p:txBody>
          <a:bodyPr wrap="square" rtlCol="0">
            <a:spAutoFit/>
          </a:bodyPr>
          <a:lstStyle/>
          <a:p>
            <a:pPr algn="just"/>
            <a:r>
              <a:rPr lang="en-GB" sz="2800" dirty="0">
                <a:solidFill>
                  <a:schemeClr val="accent4">
                    <a:lumMod val="20000"/>
                    <a:lumOff val="80000"/>
                  </a:schemeClr>
                </a:solidFill>
                <a:latin typeface="Angsana New" charset="0"/>
                <a:ea typeface="Angsana New" charset="0"/>
                <a:cs typeface="Angsana New" charset="0"/>
              </a:rPr>
              <a:t>r</a:t>
            </a:r>
            <a:r>
              <a:rPr lang="cs-CZ" sz="2800" dirty="0" err="1" smtClean="0">
                <a:solidFill>
                  <a:schemeClr val="accent4">
                    <a:lumMod val="20000"/>
                    <a:lumOff val="80000"/>
                  </a:schemeClr>
                </a:solidFill>
                <a:latin typeface="Angsana New" charset="0"/>
                <a:ea typeface="Angsana New" charset="0"/>
                <a:cs typeface="Angsana New" charset="0"/>
              </a:rPr>
              <a:t>andom.csv</a:t>
            </a:r>
            <a:endParaRPr lang="cs-CZ" sz="2800" dirty="0" smtClean="0">
              <a:solidFill>
                <a:schemeClr val="accent4">
                  <a:lumMod val="20000"/>
                  <a:lumOff val="80000"/>
                </a:schemeClr>
              </a:solidFill>
              <a:latin typeface="Angsana New" charset="0"/>
              <a:ea typeface="Angsana New" charset="0"/>
              <a:cs typeface="Angsana New" charset="0"/>
            </a:endParaRPr>
          </a:p>
          <a:p>
            <a:pPr algn="just"/>
            <a:endParaRPr lang="cs-CZ" sz="2000" dirty="0">
              <a:solidFill>
                <a:schemeClr val="accent4">
                  <a:lumMod val="20000"/>
                  <a:lumOff val="80000"/>
                </a:schemeClr>
              </a:solidFill>
              <a:latin typeface="Angsana New" charset="0"/>
              <a:ea typeface="Angsana New" charset="0"/>
              <a:cs typeface="Angsana New" charset="0"/>
            </a:endParaRPr>
          </a:p>
          <a:p>
            <a:pPr algn="just"/>
            <a:r>
              <a:rPr lang="cs-CZ" sz="2800" dirty="0" err="1">
                <a:solidFill>
                  <a:schemeClr val="accent4">
                    <a:lumMod val="20000"/>
                    <a:lumOff val="80000"/>
                  </a:schemeClr>
                </a:solidFill>
                <a:latin typeface="Angsana New" charset="0"/>
                <a:ea typeface="Angsana New" charset="0"/>
                <a:cs typeface="Angsana New" charset="0"/>
              </a:rPr>
              <a:t>c</a:t>
            </a:r>
            <a:r>
              <a:rPr lang="cs-CZ" sz="2800" dirty="0" err="1" smtClean="0">
                <a:solidFill>
                  <a:schemeClr val="accent4">
                    <a:lumMod val="20000"/>
                    <a:lumOff val="80000"/>
                  </a:schemeClr>
                </a:solidFill>
                <a:latin typeface="Angsana New" charset="0"/>
                <a:ea typeface="Angsana New" charset="0"/>
                <a:cs typeface="Angsana New" charset="0"/>
              </a:rPr>
              <a:t>ars.csv</a:t>
            </a:r>
            <a:endParaRPr lang="cs-CZ" sz="2800" dirty="0" smtClean="0">
              <a:solidFill>
                <a:schemeClr val="accent4">
                  <a:lumMod val="20000"/>
                  <a:lumOff val="80000"/>
                </a:schemeClr>
              </a:solidFill>
              <a:latin typeface="Angsana New" charset="0"/>
              <a:ea typeface="Angsana New" charset="0"/>
              <a:cs typeface="Angsana New" charset="0"/>
            </a:endParaRPr>
          </a:p>
          <a:p>
            <a:pPr algn="just"/>
            <a:endParaRPr lang="cs-CZ" sz="2800" dirty="0">
              <a:solidFill>
                <a:schemeClr val="accent4">
                  <a:lumMod val="20000"/>
                  <a:lumOff val="80000"/>
                </a:schemeClr>
              </a:solidFill>
              <a:latin typeface="Angsana New" charset="0"/>
              <a:ea typeface="Angsana New" charset="0"/>
              <a:cs typeface="Angsana New" charset="0"/>
            </a:endParaRPr>
          </a:p>
          <a:p>
            <a:pPr algn="just"/>
            <a:r>
              <a:rPr lang="cs-CZ" sz="2800" dirty="0" err="1">
                <a:solidFill>
                  <a:schemeClr val="accent4">
                    <a:lumMod val="20000"/>
                    <a:lumOff val="80000"/>
                  </a:schemeClr>
                </a:solidFill>
                <a:latin typeface="Angsana New" charset="0"/>
                <a:ea typeface="Angsana New" charset="0"/>
                <a:cs typeface="Angsana New" charset="0"/>
              </a:rPr>
              <a:t>l</a:t>
            </a:r>
            <a:r>
              <a:rPr lang="cs-CZ" sz="2800" dirty="0" err="1" smtClean="0">
                <a:solidFill>
                  <a:schemeClr val="accent4">
                    <a:lumMod val="20000"/>
                    <a:lumOff val="80000"/>
                  </a:schemeClr>
                </a:solidFill>
                <a:latin typeface="Angsana New" charset="0"/>
                <a:ea typeface="Angsana New" charset="0"/>
                <a:cs typeface="Angsana New" charset="0"/>
              </a:rPr>
              <a:t>ots.csv</a:t>
            </a:r>
            <a:endParaRPr lang="cs-CZ" sz="2800" dirty="0">
              <a:solidFill>
                <a:schemeClr val="accent4">
                  <a:lumMod val="20000"/>
                  <a:lumOff val="80000"/>
                </a:schemeClr>
              </a:solidFill>
              <a:latin typeface="Angsana New" charset="0"/>
              <a:ea typeface="Angsana New" charset="0"/>
              <a:cs typeface="Angsana New" charset="0"/>
            </a:endParaRPr>
          </a:p>
        </p:txBody>
      </p:sp>
      <p:sp>
        <p:nvSpPr>
          <p:cNvPr id="19" name="TextBox 18"/>
          <p:cNvSpPr txBox="1"/>
          <p:nvPr/>
        </p:nvSpPr>
        <p:spPr>
          <a:xfrm>
            <a:off x="4835047" y="3765755"/>
            <a:ext cx="6579993" cy="2677656"/>
          </a:xfrm>
          <a:prstGeom prst="rect">
            <a:avLst/>
          </a:prstGeom>
          <a:noFill/>
        </p:spPr>
        <p:txBody>
          <a:bodyPr wrap="square" rtlCol="0">
            <a:spAutoFit/>
          </a:bodyPr>
          <a:lstStyle/>
          <a:p>
            <a:pPr algn="just"/>
            <a:r>
              <a:rPr lang="en-GB" sz="2800" dirty="0" smtClean="0">
                <a:solidFill>
                  <a:schemeClr val="bg1">
                    <a:lumMod val="95000"/>
                  </a:schemeClr>
                </a:solidFill>
                <a:latin typeface="Angsana New" charset="0"/>
                <a:ea typeface="Angsana New" charset="0"/>
                <a:cs typeface="Angsana New" charset="0"/>
              </a:rPr>
              <a:t>These configuration files essentially hold a sequence of numbers or tags that correlate to parameters of the proposals such as </a:t>
            </a:r>
            <a:r>
              <a:rPr lang="en-GB" sz="2800" dirty="0" smtClean="0">
                <a:solidFill>
                  <a:schemeClr val="accent4">
                    <a:lumMod val="20000"/>
                    <a:lumOff val="80000"/>
                  </a:schemeClr>
                </a:solidFill>
                <a:latin typeface="Angsana New" charset="0"/>
                <a:ea typeface="Angsana New" charset="0"/>
                <a:cs typeface="Angsana New" charset="0"/>
              </a:rPr>
              <a:t>cost </a:t>
            </a:r>
            <a:r>
              <a:rPr lang="en-GB" sz="2800" dirty="0" smtClean="0">
                <a:solidFill>
                  <a:schemeClr val="bg1">
                    <a:lumMod val="95000"/>
                  </a:schemeClr>
                </a:solidFill>
                <a:latin typeface="Angsana New" charset="0"/>
                <a:ea typeface="Angsana New" charset="0"/>
                <a:cs typeface="Angsana New" charset="0"/>
              </a:rPr>
              <a:t>and </a:t>
            </a:r>
            <a:r>
              <a:rPr lang="en-GB" sz="2800" dirty="0" smtClean="0">
                <a:solidFill>
                  <a:schemeClr val="accent4">
                    <a:lumMod val="20000"/>
                    <a:lumOff val="80000"/>
                  </a:schemeClr>
                </a:solidFill>
                <a:latin typeface="Angsana New" charset="0"/>
                <a:ea typeface="Angsana New" charset="0"/>
                <a:cs typeface="Angsana New" charset="0"/>
              </a:rPr>
              <a:t>distance</a:t>
            </a:r>
            <a:r>
              <a:rPr lang="en-GB" sz="2800" dirty="0" smtClean="0">
                <a:solidFill>
                  <a:schemeClr val="bg1">
                    <a:lumMod val="95000"/>
                  </a:schemeClr>
                </a:solidFill>
                <a:latin typeface="Angsana New" charset="0"/>
                <a:ea typeface="Angsana New" charset="0"/>
                <a:cs typeface="Angsana New" charset="0"/>
              </a:rPr>
              <a:t> bounds or </a:t>
            </a:r>
            <a:r>
              <a:rPr lang="en-GB" sz="2800" dirty="0" smtClean="0">
                <a:solidFill>
                  <a:schemeClr val="accent4">
                    <a:lumMod val="20000"/>
                    <a:lumOff val="80000"/>
                  </a:schemeClr>
                </a:solidFill>
                <a:latin typeface="Angsana New" charset="0"/>
                <a:ea typeface="Angsana New" charset="0"/>
                <a:cs typeface="Angsana New" charset="0"/>
              </a:rPr>
              <a:t>type of spot</a:t>
            </a:r>
            <a:r>
              <a:rPr lang="en-GB" sz="2800" dirty="0" smtClean="0">
                <a:solidFill>
                  <a:schemeClr val="bg1">
                    <a:lumMod val="95000"/>
                  </a:schemeClr>
                </a:solidFill>
                <a:latin typeface="Angsana New" charset="0"/>
                <a:ea typeface="Angsana New" charset="0"/>
                <a:cs typeface="Angsana New" charset="0"/>
              </a:rPr>
              <a:t>, parameters relating to time a </a:t>
            </a:r>
            <a:r>
              <a:rPr lang="en-GB" sz="2800" dirty="0" smtClean="0">
                <a:solidFill>
                  <a:schemeClr val="accent4">
                    <a:lumMod val="20000"/>
                    <a:lumOff val="80000"/>
                  </a:schemeClr>
                </a:solidFill>
                <a:latin typeface="Angsana New" charset="0"/>
                <a:ea typeface="Angsana New" charset="0"/>
                <a:cs typeface="Angsana New" charset="0"/>
              </a:rPr>
              <a:t>Car</a:t>
            </a:r>
            <a:r>
              <a:rPr lang="en-GB" sz="2800" dirty="0" smtClean="0">
                <a:solidFill>
                  <a:schemeClr val="bg1">
                    <a:lumMod val="95000"/>
                  </a:schemeClr>
                </a:solidFill>
                <a:latin typeface="Angsana New" charset="0"/>
                <a:ea typeface="Angsana New" charset="0"/>
                <a:cs typeface="Angsana New" charset="0"/>
              </a:rPr>
              <a:t> is allowed to spend in a </a:t>
            </a:r>
            <a:r>
              <a:rPr lang="en-GB" sz="2800" dirty="0" smtClean="0">
                <a:solidFill>
                  <a:schemeClr val="accent4">
                    <a:lumMod val="20000"/>
                    <a:lumOff val="80000"/>
                  </a:schemeClr>
                </a:solidFill>
                <a:latin typeface="Angsana New" charset="0"/>
                <a:ea typeface="Angsana New" charset="0"/>
                <a:cs typeface="Angsana New" charset="0"/>
              </a:rPr>
              <a:t>Parking Lot</a:t>
            </a:r>
            <a:r>
              <a:rPr lang="en-GB" sz="2800" dirty="0" smtClean="0">
                <a:solidFill>
                  <a:schemeClr val="bg1">
                    <a:lumMod val="95000"/>
                  </a:schemeClr>
                </a:solidFill>
                <a:latin typeface="Angsana New" charset="0"/>
                <a:ea typeface="Angsana New" charset="0"/>
                <a:cs typeface="Angsana New" charset="0"/>
              </a:rPr>
              <a:t> and so on.</a:t>
            </a:r>
          </a:p>
          <a:p>
            <a:pPr algn="just"/>
            <a:r>
              <a:rPr lang="en-GB" sz="2800" dirty="0" smtClean="0">
                <a:solidFill>
                  <a:schemeClr val="bg1">
                    <a:lumMod val="95000"/>
                  </a:schemeClr>
                </a:solidFill>
                <a:latin typeface="Angsana New" charset="0"/>
                <a:ea typeface="Angsana New" charset="0"/>
                <a:cs typeface="Angsana New" charset="0"/>
              </a:rPr>
              <a:t>For easier understanding, all csv files have the meaning of each number/tag stated in the beginning.</a:t>
            </a:r>
            <a:endParaRPr lang="en-GB" sz="2800" dirty="0">
              <a:solidFill>
                <a:schemeClr val="bg1">
                  <a:lumMod val="95000"/>
                </a:schemeClr>
              </a:solidFill>
              <a:latin typeface="Angsana New" charset="0"/>
              <a:ea typeface="Angsana New" charset="0"/>
              <a:cs typeface="Angsana New" charset="0"/>
            </a:endParaRPr>
          </a:p>
        </p:txBody>
      </p:sp>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t="74742" r="54895" b="2510"/>
          <a:stretch/>
        </p:blipFill>
        <p:spPr>
          <a:xfrm>
            <a:off x="899440" y="5744302"/>
            <a:ext cx="1403437" cy="430466"/>
          </a:xfrm>
          <a:prstGeom prst="rect">
            <a:avLst/>
          </a:prstGeom>
        </p:spPr>
      </p:pic>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t="94263"/>
          <a:stretch/>
        </p:blipFill>
        <p:spPr>
          <a:xfrm>
            <a:off x="899440" y="4176672"/>
            <a:ext cx="3746500" cy="236791"/>
          </a:xfrm>
          <a:prstGeom prst="rect">
            <a:avLst/>
          </a:prstGeom>
        </p:spPr>
      </p:pic>
      <p:pic>
        <p:nvPicPr>
          <p:cNvPr id="22" name="Picture 21"/>
          <p:cNvPicPr>
            <a:picLocks noChangeAspect="1"/>
          </p:cNvPicPr>
          <p:nvPr/>
        </p:nvPicPr>
        <p:blipFill rotWithShape="1">
          <a:blip r:embed="rId5">
            <a:extLst>
              <a:ext uri="{28A0092B-C50C-407E-A947-70E740481C1C}">
                <a14:useLocalDpi xmlns:a14="http://schemas.microsoft.com/office/drawing/2010/main" val="0"/>
              </a:ext>
            </a:extLst>
          </a:blip>
          <a:srcRect t="77197" r="52925" b="1602"/>
          <a:stretch/>
        </p:blipFill>
        <p:spPr>
          <a:xfrm>
            <a:off x="899440" y="4879629"/>
            <a:ext cx="1787568" cy="398507"/>
          </a:xfrm>
          <a:prstGeom prst="rect">
            <a:avLst/>
          </a:prstGeom>
        </p:spPr>
      </p:pic>
    </p:spTree>
    <p:extLst>
      <p:ext uri="{BB962C8B-B14F-4D97-AF65-F5344CB8AC3E}">
        <p14:creationId xmlns:p14="http://schemas.microsoft.com/office/powerpoint/2010/main" val="6739031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838200" y="801666"/>
            <a:ext cx="10515600" cy="5375297"/>
          </a:xfrm>
        </p:spPr>
        <p:txBody>
          <a:bodyPr>
            <a:normAutofit/>
          </a:bodyPr>
          <a:lstStyle/>
          <a:p>
            <a:pPr marL="0" indent="0" algn="just">
              <a:lnSpc>
                <a:spcPct val="100000"/>
              </a:lnSpc>
              <a:spcBef>
                <a:spcPts val="0"/>
              </a:spcBef>
              <a:buNone/>
            </a:pPr>
            <a:r>
              <a:rPr lang="en-GB" dirty="0">
                <a:solidFill>
                  <a:schemeClr val="accent4"/>
                </a:solidFill>
                <a:latin typeface="Angsana New" charset="0"/>
                <a:ea typeface="Angsana New" charset="0"/>
                <a:cs typeface="Angsana New" charset="0"/>
              </a:rPr>
              <a:t>What are some important controlling aspects</a:t>
            </a:r>
            <a:r>
              <a:rPr lang="en-GB" dirty="0" smtClean="0">
                <a:solidFill>
                  <a:schemeClr val="accent4"/>
                </a:solidFill>
                <a:latin typeface="Angsana New" charset="0"/>
                <a:ea typeface="Angsana New" charset="0"/>
                <a:cs typeface="Angsana New" charset="0"/>
              </a:rPr>
              <a:t>?</a:t>
            </a:r>
            <a:endParaRPr lang="en-GB" dirty="0" smtClean="0">
              <a:solidFill>
                <a:schemeClr val="bg1">
                  <a:lumMod val="95000"/>
                </a:schemeClr>
              </a:solidFill>
              <a:latin typeface="Angsana New" charset="0"/>
              <a:ea typeface="Angsana New" charset="0"/>
              <a:cs typeface="Angsana New" charset="0"/>
            </a:endParaRPr>
          </a:p>
          <a:p>
            <a:pPr marL="0" indent="0" algn="r">
              <a:lnSpc>
                <a:spcPct val="100000"/>
              </a:lnSpc>
              <a:spcBef>
                <a:spcPts val="0"/>
              </a:spcBef>
              <a:buNone/>
            </a:pPr>
            <a:r>
              <a:rPr lang="en-GB" dirty="0" smtClean="0">
                <a:solidFill>
                  <a:srgbClr val="C00000"/>
                </a:solidFill>
                <a:latin typeface="Angsana New" charset="0"/>
                <a:ea typeface="Angsana New" charset="0"/>
                <a:cs typeface="Angsana New" charset="0"/>
              </a:rPr>
              <a:t>Controlling aspects are set in </a:t>
            </a:r>
            <a:r>
              <a:rPr lang="en-GB" dirty="0" err="1" smtClean="0">
                <a:solidFill>
                  <a:srgbClr val="C00000"/>
                </a:solidFill>
                <a:latin typeface="Angsana New" charset="0"/>
                <a:ea typeface="Angsana New" charset="0"/>
                <a:cs typeface="Angsana New" charset="0"/>
              </a:rPr>
              <a:t>RunAgents.java</a:t>
            </a:r>
            <a:r>
              <a:rPr lang="en-GB" dirty="0" smtClean="0">
                <a:solidFill>
                  <a:srgbClr val="C00000"/>
                </a:solidFill>
                <a:latin typeface="Angsana New" charset="0"/>
                <a:ea typeface="Angsana New" charset="0"/>
                <a:cs typeface="Angsana New" charset="0"/>
              </a:rPr>
              <a:t>:</a:t>
            </a:r>
          </a:p>
          <a:p>
            <a:pPr marL="0" indent="0" algn="just">
              <a:lnSpc>
                <a:spcPct val="100000"/>
              </a:lnSpc>
              <a:spcBef>
                <a:spcPts val="0"/>
              </a:spcBef>
              <a:buNone/>
            </a:pPr>
            <a:r>
              <a:rPr lang="en-GB" dirty="0" smtClean="0">
                <a:solidFill>
                  <a:schemeClr val="bg1">
                    <a:lumMod val="95000"/>
                  </a:schemeClr>
                </a:solidFill>
                <a:latin typeface="Angsana New" charset="0"/>
                <a:ea typeface="Angsana New" charset="0"/>
                <a:cs typeface="Angsana New" charset="0"/>
              </a:rPr>
              <a:t>As </a:t>
            </a:r>
            <a:r>
              <a:rPr lang="en-GB" dirty="0">
                <a:solidFill>
                  <a:schemeClr val="bg1">
                    <a:lumMod val="95000"/>
                  </a:schemeClr>
                </a:solidFill>
                <a:latin typeface="Angsana New" charset="0"/>
                <a:ea typeface="Angsana New" charset="0"/>
                <a:cs typeface="Angsana New" charset="0"/>
              </a:rPr>
              <a:t>agents are created, both </a:t>
            </a:r>
            <a:r>
              <a:rPr lang="en-GB" dirty="0">
                <a:solidFill>
                  <a:schemeClr val="accent4">
                    <a:lumMod val="20000"/>
                    <a:lumOff val="80000"/>
                  </a:schemeClr>
                </a:solidFill>
                <a:latin typeface="Angsana New" charset="0"/>
                <a:ea typeface="Angsana New" charset="0"/>
                <a:cs typeface="Angsana New" charset="0"/>
              </a:rPr>
              <a:t>Car</a:t>
            </a:r>
            <a:r>
              <a:rPr lang="en-GB" dirty="0">
                <a:solidFill>
                  <a:schemeClr val="bg1">
                    <a:lumMod val="95000"/>
                  </a:schemeClr>
                </a:solidFill>
                <a:latin typeface="Angsana New" charset="0"/>
                <a:ea typeface="Angsana New" charset="0"/>
                <a:cs typeface="Angsana New" charset="0"/>
              </a:rPr>
              <a:t> and </a:t>
            </a:r>
            <a:r>
              <a:rPr lang="en-GB" dirty="0">
                <a:solidFill>
                  <a:schemeClr val="accent4">
                    <a:lumMod val="20000"/>
                    <a:lumOff val="80000"/>
                  </a:schemeClr>
                </a:solidFill>
                <a:latin typeface="Angsana New" charset="0"/>
                <a:ea typeface="Angsana New" charset="0"/>
                <a:cs typeface="Angsana New" charset="0"/>
              </a:rPr>
              <a:t>Parking Lots</a:t>
            </a:r>
            <a:r>
              <a:rPr lang="en-GB" dirty="0">
                <a:solidFill>
                  <a:schemeClr val="bg1">
                    <a:lumMod val="95000"/>
                  </a:schemeClr>
                </a:solidFill>
                <a:latin typeface="Angsana New" charset="0"/>
                <a:ea typeface="Angsana New" charset="0"/>
                <a:cs typeface="Angsana New" charset="0"/>
              </a:rPr>
              <a:t>, we check to make sure their coordinates never overlap</a:t>
            </a:r>
            <a:r>
              <a:rPr lang="en-GB" dirty="0" smtClean="0">
                <a:solidFill>
                  <a:schemeClr val="bg1">
                    <a:lumMod val="95000"/>
                  </a:schemeClr>
                </a:solidFill>
                <a:latin typeface="Angsana New" charset="0"/>
                <a:ea typeface="Angsana New" charset="0"/>
                <a:cs typeface="Angsana New" charset="0"/>
              </a:rPr>
              <a:t>.</a:t>
            </a:r>
          </a:p>
          <a:p>
            <a:pPr marL="0" indent="0" algn="just">
              <a:lnSpc>
                <a:spcPct val="100000"/>
              </a:lnSpc>
              <a:spcBef>
                <a:spcPts val="0"/>
              </a:spcBef>
              <a:buNone/>
            </a:pPr>
            <a:endParaRPr lang="en-GB" dirty="0" smtClean="0">
              <a:solidFill>
                <a:schemeClr val="bg1">
                  <a:lumMod val="95000"/>
                </a:schemeClr>
              </a:solidFill>
              <a:latin typeface="Angsana New" charset="0"/>
              <a:ea typeface="Angsana New" charset="0"/>
              <a:cs typeface="Angsana New" charset="0"/>
            </a:endParaRPr>
          </a:p>
          <a:p>
            <a:pPr marL="0" indent="0" algn="just">
              <a:lnSpc>
                <a:spcPct val="100000"/>
              </a:lnSpc>
              <a:spcBef>
                <a:spcPts val="0"/>
              </a:spcBef>
              <a:buNone/>
            </a:pPr>
            <a:endParaRPr lang="en-GB" dirty="0" smtClean="0">
              <a:solidFill>
                <a:schemeClr val="bg1">
                  <a:lumMod val="95000"/>
                </a:schemeClr>
              </a:solidFill>
              <a:latin typeface="Angsana New" charset="0"/>
              <a:ea typeface="Angsana New" charset="0"/>
              <a:cs typeface="Angsana New" charset="0"/>
            </a:endParaRPr>
          </a:p>
          <a:p>
            <a:pPr marL="0" indent="0" algn="just">
              <a:lnSpc>
                <a:spcPct val="100000"/>
              </a:lnSpc>
              <a:spcBef>
                <a:spcPts val="0"/>
              </a:spcBef>
              <a:buNone/>
            </a:pPr>
            <a:endParaRPr lang="en-GB" dirty="0" smtClean="0">
              <a:solidFill>
                <a:schemeClr val="accent4">
                  <a:lumMod val="20000"/>
                  <a:lumOff val="80000"/>
                </a:schemeClr>
              </a:solidFill>
              <a:latin typeface="Angsana New" charset="0"/>
              <a:ea typeface="Angsana New" charset="0"/>
              <a:cs typeface="Angsana New" charset="0"/>
            </a:endParaRPr>
          </a:p>
          <a:p>
            <a:pPr marL="0" indent="0" algn="just">
              <a:lnSpc>
                <a:spcPct val="100000"/>
              </a:lnSpc>
              <a:spcBef>
                <a:spcPts val="0"/>
              </a:spcBef>
              <a:buNone/>
            </a:pPr>
            <a:endParaRPr lang="en-GB" dirty="0" smtClean="0">
              <a:solidFill>
                <a:schemeClr val="accent4">
                  <a:lumMod val="20000"/>
                  <a:lumOff val="80000"/>
                </a:schemeClr>
              </a:solidFill>
              <a:latin typeface="Angsana New" charset="0"/>
              <a:ea typeface="Angsana New" charset="0"/>
              <a:cs typeface="Angsana New" charset="0"/>
            </a:endParaRPr>
          </a:p>
          <a:p>
            <a:pPr marL="0" indent="0" algn="just">
              <a:lnSpc>
                <a:spcPct val="100000"/>
              </a:lnSpc>
              <a:spcBef>
                <a:spcPts val="0"/>
              </a:spcBef>
              <a:buNone/>
            </a:pPr>
            <a:endParaRPr lang="en-GB" dirty="0" smtClean="0">
              <a:solidFill>
                <a:schemeClr val="accent4">
                  <a:lumMod val="20000"/>
                  <a:lumOff val="80000"/>
                </a:schemeClr>
              </a:solidFill>
              <a:latin typeface="Angsana New" charset="0"/>
              <a:ea typeface="Angsana New" charset="0"/>
              <a:cs typeface="Angsana New" charset="0"/>
            </a:endParaRPr>
          </a:p>
          <a:p>
            <a:pPr marL="0" indent="0" algn="just">
              <a:lnSpc>
                <a:spcPct val="100000"/>
              </a:lnSpc>
              <a:spcBef>
                <a:spcPts val="0"/>
              </a:spcBef>
              <a:buNone/>
            </a:pPr>
            <a:r>
              <a:rPr lang="en-GB" dirty="0" smtClean="0">
                <a:solidFill>
                  <a:schemeClr val="accent4">
                    <a:lumMod val="20000"/>
                    <a:lumOff val="80000"/>
                  </a:schemeClr>
                </a:solidFill>
                <a:latin typeface="Angsana New" charset="0"/>
                <a:ea typeface="Angsana New" charset="0"/>
                <a:cs typeface="Angsana New" charset="0"/>
              </a:rPr>
              <a:t>Car</a:t>
            </a:r>
            <a:r>
              <a:rPr lang="en-GB" dirty="0" smtClean="0">
                <a:solidFill>
                  <a:schemeClr val="bg1">
                    <a:lumMod val="95000"/>
                  </a:schemeClr>
                </a:solidFill>
                <a:latin typeface="Angsana New" charset="0"/>
                <a:ea typeface="Angsana New" charset="0"/>
                <a:cs typeface="Angsana New" charset="0"/>
              </a:rPr>
              <a:t> agents are put into a Linked Blocking Queue where they each await their turn for negotiation, </a:t>
            </a:r>
            <a:r>
              <a:rPr lang="en-GB" dirty="0" err="1" smtClean="0">
                <a:solidFill>
                  <a:schemeClr val="bg1">
                    <a:lumMod val="95000"/>
                  </a:schemeClr>
                </a:solidFill>
                <a:latin typeface="Angsana New" charset="0"/>
                <a:ea typeface="Angsana New" charset="0"/>
                <a:cs typeface="Angsana New" charset="0"/>
              </a:rPr>
              <a:t>i</a:t>
            </a:r>
            <a:r>
              <a:rPr lang="en-GB" dirty="0" smtClean="0">
                <a:solidFill>
                  <a:schemeClr val="bg1">
                    <a:lumMod val="95000"/>
                  </a:schemeClr>
                </a:solidFill>
                <a:latin typeface="Angsana New" charset="0"/>
                <a:ea typeface="Angsana New" charset="0"/>
                <a:cs typeface="Angsana New" charset="0"/>
              </a:rPr>
              <a:t>. e., their chance to become the Initiator.</a:t>
            </a:r>
          </a:p>
          <a:p>
            <a:pPr marL="0" indent="0" algn="just">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a:p>
            <a:pPr marL="0" indent="0" algn="just">
              <a:lnSpc>
                <a:spcPct val="100000"/>
              </a:lnSpc>
              <a:spcBef>
                <a:spcPts val="0"/>
              </a:spcBef>
              <a:buNone/>
            </a:pPr>
            <a:endParaRPr lang="en-GB" dirty="0" smtClean="0">
              <a:solidFill>
                <a:schemeClr val="bg1">
                  <a:lumMod val="95000"/>
                </a:schemeClr>
              </a:solidFill>
              <a:latin typeface="Angsana New" charset="0"/>
              <a:ea typeface="Angsana New" charset="0"/>
              <a:cs typeface="Angsana New" charset="0"/>
            </a:endParaRPr>
          </a:p>
          <a:p>
            <a:pPr marL="0" indent="0" algn="just">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a:p>
            <a:pPr marL="0" indent="0" algn="just">
              <a:lnSpc>
                <a:spcPct val="100000"/>
              </a:lnSpc>
              <a:spcBef>
                <a:spcPts val="0"/>
              </a:spcBef>
              <a:buNone/>
            </a:pPr>
            <a:endParaRPr lang="en-GB" dirty="0" smtClean="0">
              <a:solidFill>
                <a:schemeClr val="bg1">
                  <a:lumMod val="95000"/>
                </a:schemeClr>
              </a:solidFill>
              <a:latin typeface="Angsana New" charset="0"/>
              <a:ea typeface="Angsana New" charset="0"/>
              <a:cs typeface="Angsana New"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483" y="5580897"/>
            <a:ext cx="8547100" cy="838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483" y="5131368"/>
            <a:ext cx="9880600" cy="33020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318" b="12476"/>
          <a:stretch/>
        </p:blipFill>
        <p:spPr>
          <a:xfrm>
            <a:off x="904483" y="2127833"/>
            <a:ext cx="9925833" cy="94661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483" y="3188790"/>
            <a:ext cx="10058400" cy="957942"/>
          </a:xfrm>
          <a:prstGeom prst="rect">
            <a:avLst/>
          </a:prstGeom>
        </p:spPr>
      </p:pic>
    </p:spTree>
    <p:extLst>
      <p:ext uri="{BB962C8B-B14F-4D97-AF65-F5344CB8AC3E}">
        <p14:creationId xmlns:p14="http://schemas.microsoft.com/office/powerpoint/2010/main" val="14461227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Badge</Template>
  <TotalTime>3038</TotalTime>
  <Words>1544</Words>
  <Application>Microsoft Macintosh PowerPoint</Application>
  <PresentationFormat>Widescreen</PresentationFormat>
  <Paragraphs>322</Paragraphs>
  <Slides>20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Angsana New</vt:lpstr>
      <vt:lpstr>Calibri</vt:lpstr>
      <vt:lpstr>Calibri Light</vt:lpstr>
      <vt:lpstr>Courier New</vt:lpstr>
      <vt:lpstr>Wingdings</vt:lpstr>
      <vt:lpstr>Arial</vt:lpstr>
      <vt:lpstr>Office Theme</vt:lpstr>
      <vt:lpstr>Parking Spots Allocation</vt:lpstr>
      <vt:lpstr>Problem Description</vt:lpstr>
      <vt:lpstr>Global Scheme</vt:lpstr>
      <vt:lpstr>Protocols and Interaction</vt:lpstr>
      <vt:lpstr>PowerPoint Presentation</vt:lpstr>
      <vt:lpstr>PowerPoint Presentation</vt:lpstr>
      <vt:lpstr>Agents Architecture and Utilized Strategies</vt:lpstr>
      <vt:lpstr>Other Mechanisms</vt:lpstr>
      <vt:lpstr>PowerPoint Presentation</vt:lpstr>
      <vt:lpstr>Performed Experiments</vt:lpstr>
      <vt:lpstr>Results Analysis</vt:lpstr>
      <vt:lpstr>Conclusion</vt:lpstr>
      <vt:lpstr>PowerPoint Presentation</vt:lpstr>
      <vt:lpstr>Execution Examples</vt:lpstr>
      <vt:lpstr>PowerPoint Presentation</vt:lpstr>
      <vt:lpstr>PowerPoint Presentation</vt:lpstr>
      <vt:lpstr>Implemented Classes</vt:lpstr>
      <vt:lpstr>PowerPoint Presentation</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Parking Spots Allocation</dc:title>
  <dc:creator>Maria Eduarda Santos Cunha</dc:creator>
  <cp:lastModifiedBy>Maria Eduarda Santos Cunha</cp:lastModifiedBy>
  <cp:revision>104</cp:revision>
  <dcterms:created xsi:type="dcterms:W3CDTF">2018-11-07T12:41:30Z</dcterms:created>
  <dcterms:modified xsi:type="dcterms:W3CDTF">2018-11-11T18:16:36Z</dcterms:modified>
</cp:coreProperties>
</file>